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73" r:id="rId1"/>
  </p:sldMasterIdLst>
  <p:notesMasterIdLst>
    <p:notesMasterId r:id="rId17"/>
  </p:notesMasterIdLst>
  <p:handoutMasterIdLst>
    <p:handoutMasterId r:id="rId18"/>
  </p:handoutMasterIdLst>
  <p:sldIdLst>
    <p:sldId id="538" r:id="rId2"/>
    <p:sldId id="537" r:id="rId3"/>
    <p:sldId id="574" r:id="rId4"/>
    <p:sldId id="561" r:id="rId5"/>
    <p:sldId id="573" r:id="rId6"/>
    <p:sldId id="553" r:id="rId7"/>
    <p:sldId id="559" r:id="rId8"/>
    <p:sldId id="557" r:id="rId9"/>
    <p:sldId id="629" r:id="rId10"/>
    <p:sldId id="575" r:id="rId11"/>
    <p:sldId id="576" r:id="rId12"/>
    <p:sldId id="577" r:id="rId13"/>
    <p:sldId id="578" r:id="rId14"/>
    <p:sldId id="644" r:id="rId15"/>
    <p:sldId id="539" r:id="rId16"/>
  </p:sldIdLst>
  <p:sldSz cx="9144000" cy="6858000" type="screen4x3"/>
  <p:notesSz cx="6769100" cy="9906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200" kern="1200">
        <a:solidFill>
          <a:schemeClr val="bg1"/>
        </a:solidFill>
        <a:latin typeface="Arial" charset="0"/>
        <a:ea typeface="+mn-ea"/>
        <a:cs typeface="+mn-cs"/>
      </a:defRPr>
    </a:lvl1pPr>
    <a:lvl2pPr marL="455613" indent="1588" algn="l" rtl="0" fontAlgn="base">
      <a:spcBef>
        <a:spcPct val="0"/>
      </a:spcBef>
      <a:spcAft>
        <a:spcPct val="0"/>
      </a:spcAft>
      <a:defRPr sz="1200" kern="1200">
        <a:solidFill>
          <a:schemeClr val="bg1"/>
        </a:solidFill>
        <a:latin typeface="Arial" charset="0"/>
        <a:ea typeface="+mn-ea"/>
        <a:cs typeface="+mn-cs"/>
      </a:defRPr>
    </a:lvl2pPr>
    <a:lvl3pPr marL="912813" indent="1588" algn="l" rtl="0" fontAlgn="base">
      <a:spcBef>
        <a:spcPct val="0"/>
      </a:spcBef>
      <a:spcAft>
        <a:spcPct val="0"/>
      </a:spcAft>
      <a:defRPr sz="1200" kern="1200">
        <a:solidFill>
          <a:schemeClr val="bg1"/>
        </a:solidFill>
        <a:latin typeface="Arial" charset="0"/>
        <a:ea typeface="+mn-ea"/>
        <a:cs typeface="+mn-cs"/>
      </a:defRPr>
    </a:lvl3pPr>
    <a:lvl4pPr marL="1370013" indent="1588" algn="l" rtl="0" fontAlgn="base">
      <a:spcBef>
        <a:spcPct val="0"/>
      </a:spcBef>
      <a:spcAft>
        <a:spcPct val="0"/>
      </a:spcAft>
      <a:defRPr sz="1200" kern="1200">
        <a:solidFill>
          <a:schemeClr val="bg1"/>
        </a:solidFill>
        <a:latin typeface="Arial" charset="0"/>
        <a:ea typeface="+mn-ea"/>
        <a:cs typeface="+mn-cs"/>
      </a:defRPr>
    </a:lvl4pPr>
    <a:lvl5pPr marL="1827213" indent="1588" algn="l" rtl="0" fontAlgn="base">
      <a:spcBef>
        <a:spcPct val="0"/>
      </a:spcBef>
      <a:spcAft>
        <a:spcPct val="0"/>
      </a:spcAft>
      <a:defRPr sz="1200" kern="1200">
        <a:solidFill>
          <a:schemeClr val="bg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bg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bg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bg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bg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6600FF"/>
    <a:srgbClr val="800000"/>
    <a:srgbClr val="CCFFFF"/>
    <a:srgbClr val="FFEEB7"/>
    <a:srgbClr val="E4FDC2"/>
    <a:srgbClr val="DEFDD1"/>
    <a:srgbClr val="E7FDD1"/>
    <a:srgbClr val="FF5050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25E5076-3810-47DD-B79F-674D7AD40C01}" styleName="Темный стиль 1 -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8EC20E35-A176-4012-BC5E-935CFFF8708E}" styleName="Средний стиль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665" autoAdjust="0"/>
    <p:restoredTop sz="93250" autoAdjust="0"/>
  </p:normalViewPr>
  <p:slideViewPr>
    <p:cSldViewPr>
      <p:cViewPr varScale="1">
        <p:scale>
          <a:sx n="102" d="100"/>
          <a:sy n="102" d="100"/>
        </p:scale>
        <p:origin x="-426" y="-90"/>
      </p:cViewPr>
      <p:guideLst>
        <p:guide orient="horz" pos="2160"/>
        <p:guide orient="horz" pos="2479"/>
        <p:guide orient="horz" pos="2799"/>
        <p:guide orient="horz" pos="3119"/>
        <p:guide orient="horz" pos="3439"/>
        <p:guide orient="horz" pos="3754"/>
        <p:guide orient="horz" pos="4080"/>
        <p:guide orient="horz" pos="1836"/>
        <p:guide pos="2880"/>
        <p:guide pos="2440"/>
        <p:guide pos="3324"/>
        <p:guide pos="3768"/>
        <p:guide pos="4212"/>
        <p:guide pos="4657"/>
        <p:guide pos="5100"/>
        <p:guide pos="554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-3336" y="-72"/>
      </p:cViewPr>
      <p:guideLst>
        <p:guide orient="horz" pos="3120"/>
        <p:guide pos="213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33066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413" tIns="47706" rIns="95413" bIns="47706" numCol="1" anchor="t" anchorCtr="0" compatLnSpc="1">
            <a:prstTxWarp prst="textNoShape">
              <a:avLst/>
            </a:prstTxWarp>
          </a:bodyPr>
          <a:lstStyle>
            <a:lvl1pPr defTabSz="954183" eaLnBrk="0" hangingPunct="0">
              <a:lnSpc>
                <a:spcPct val="100000"/>
              </a:lnSpc>
              <a:defRPr sz="13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36034" y="0"/>
            <a:ext cx="2933066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413" tIns="47706" rIns="95413" bIns="47706" numCol="1" anchor="t" anchorCtr="0" compatLnSpc="1">
            <a:prstTxWarp prst="textNoShape">
              <a:avLst/>
            </a:prstTxWarp>
          </a:bodyPr>
          <a:lstStyle>
            <a:lvl1pPr algn="r" defTabSz="954183" eaLnBrk="0" hangingPunct="0">
              <a:lnSpc>
                <a:spcPct val="100000"/>
              </a:lnSpc>
              <a:defRPr sz="13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04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10700"/>
            <a:ext cx="2933066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413" tIns="47706" rIns="95413" bIns="47706" numCol="1" anchor="b" anchorCtr="0" compatLnSpc="1">
            <a:prstTxWarp prst="textNoShape">
              <a:avLst/>
            </a:prstTxWarp>
          </a:bodyPr>
          <a:lstStyle>
            <a:lvl1pPr defTabSz="954183" eaLnBrk="0" hangingPunct="0">
              <a:lnSpc>
                <a:spcPct val="100000"/>
              </a:lnSpc>
              <a:defRPr sz="13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04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36034" y="9410700"/>
            <a:ext cx="2933066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413" tIns="47706" rIns="95413" bIns="47706" numCol="1" anchor="b" anchorCtr="0" compatLnSpc="1">
            <a:prstTxWarp prst="textNoShape">
              <a:avLst/>
            </a:prstTxWarp>
          </a:bodyPr>
          <a:lstStyle>
            <a:lvl1pPr algn="r" defTabSz="954183" eaLnBrk="0" hangingPunct="0">
              <a:lnSpc>
                <a:spcPct val="100000"/>
              </a:lnSpc>
              <a:defRPr sz="13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F74CE051-8AF3-4F8B-9113-8437D35302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90897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33066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413" tIns="47706" rIns="95413" bIns="47706" numCol="1" anchor="t" anchorCtr="0" compatLnSpc="1">
            <a:prstTxWarp prst="textNoShape">
              <a:avLst/>
            </a:prstTxWarp>
          </a:bodyPr>
          <a:lstStyle>
            <a:lvl1pPr defTabSz="954183" eaLnBrk="0" hangingPunct="0">
              <a:lnSpc>
                <a:spcPct val="100000"/>
              </a:lnSpc>
              <a:defRPr sz="13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36034" y="0"/>
            <a:ext cx="2933066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413" tIns="47706" rIns="95413" bIns="47706" numCol="1" anchor="t" anchorCtr="0" compatLnSpc="1">
            <a:prstTxWarp prst="textNoShape">
              <a:avLst/>
            </a:prstTxWarp>
          </a:bodyPr>
          <a:lstStyle>
            <a:lvl1pPr algn="r" defTabSz="954183" eaLnBrk="0" hangingPunct="0">
              <a:lnSpc>
                <a:spcPct val="100000"/>
              </a:lnSpc>
              <a:defRPr sz="13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8050" y="742950"/>
            <a:ext cx="4953000" cy="3714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2968" y="4706938"/>
            <a:ext cx="4963165" cy="445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413" tIns="47706" rIns="95413" bIns="4770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Click to edit Master text styles</a:t>
            </a:r>
          </a:p>
          <a:p>
            <a:pPr lvl="1"/>
            <a:r>
              <a:rPr lang="ru-RU" noProof="0" smtClean="0"/>
              <a:t>Second level</a:t>
            </a:r>
          </a:p>
          <a:p>
            <a:pPr lvl="2"/>
            <a:r>
              <a:rPr lang="ru-RU" noProof="0" smtClean="0"/>
              <a:t>Third level</a:t>
            </a:r>
          </a:p>
          <a:p>
            <a:pPr lvl="3"/>
            <a:r>
              <a:rPr lang="ru-RU" noProof="0" smtClean="0"/>
              <a:t>Fourth level</a:t>
            </a:r>
          </a:p>
          <a:p>
            <a:pPr lvl="4"/>
            <a:r>
              <a:rPr lang="ru-RU" noProof="0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10700"/>
            <a:ext cx="2933066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413" tIns="47706" rIns="95413" bIns="47706" numCol="1" anchor="b" anchorCtr="0" compatLnSpc="1">
            <a:prstTxWarp prst="textNoShape">
              <a:avLst/>
            </a:prstTxWarp>
          </a:bodyPr>
          <a:lstStyle>
            <a:lvl1pPr defTabSz="954183" eaLnBrk="0" hangingPunct="0">
              <a:lnSpc>
                <a:spcPct val="100000"/>
              </a:lnSpc>
              <a:defRPr sz="13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36034" y="9410700"/>
            <a:ext cx="2933066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413" tIns="47706" rIns="95413" bIns="47706" numCol="1" anchor="b" anchorCtr="0" compatLnSpc="1">
            <a:prstTxWarp prst="textNoShape">
              <a:avLst/>
            </a:prstTxWarp>
          </a:bodyPr>
          <a:lstStyle>
            <a:lvl1pPr algn="r" defTabSz="954183" eaLnBrk="0" hangingPunct="0">
              <a:lnSpc>
                <a:spcPct val="100000"/>
              </a:lnSpc>
              <a:defRPr sz="13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24440301-B74B-45B6-A33D-850AFD783C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08661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1pPr>
    <a:lvl2pPr marL="4556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2pPr>
    <a:lvl3pPr marL="9128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3pPr>
    <a:lvl4pPr marL="13700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4pPr>
    <a:lvl5pPr marL="18272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5pPr>
    <a:lvl6pPr marL="2285762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15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67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20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440301-B74B-45B6-A33D-850AFD783C5B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440301-B74B-45B6-A33D-850AFD783C5B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Разделитель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5988" name="Picture 4" descr="Backgroung_0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5989" name="Picture 5" descr="Background_01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47782"/>
            <a:ext cx="9144000" cy="561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59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8313" y="4633925"/>
            <a:ext cx="4824412" cy="276999"/>
          </a:xfrm>
          <a:prstGeom prst="rect">
            <a:avLst/>
          </a:prstGeom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anchor="t"/>
          <a:lstStyle>
            <a:lvl1pPr>
              <a:defRPr>
                <a:solidFill>
                  <a:schemeClr val="accent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noProof="0" dirty="0" smtClean="0"/>
              <a:t>Образец заголовка</a:t>
            </a:r>
          </a:p>
        </p:txBody>
      </p:sp>
      <p:sp>
        <p:nvSpPr>
          <p:cNvPr id="13" name="nav4" hidden="1">
            <a:hlinkClick r:id="" action="ppaction://noaction"/>
          </p:cNvPr>
          <p:cNvSpPr>
            <a:spLocks noChangeArrowheads="1"/>
          </p:cNvSpPr>
          <p:nvPr userDrawn="1"/>
        </p:nvSpPr>
        <p:spPr bwMode="auto">
          <a:xfrm>
            <a:off x="7196882" y="6164263"/>
            <a:ext cx="360363" cy="36036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3F9844"/>
              </a:gs>
              <a:gs pos="50000">
                <a:srgbClr val="48B63B"/>
              </a:gs>
              <a:gs pos="100000">
                <a:srgbClr val="3F9844"/>
              </a:gs>
            </a:gsLst>
            <a:lin ang="18900000" scaled="1"/>
          </a:gradFill>
          <a:ln w="19050" algn="ctr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bIns="54000" anchor="ctr"/>
          <a:lstStyle/>
          <a:p>
            <a:pPr algn="ctr"/>
            <a:r>
              <a:rPr lang="ru-RU" sz="2400" b="1" dirty="0">
                <a:solidFill>
                  <a:srgbClr val="FFFFFF"/>
                </a:solidFill>
                <a:latin typeface="Arial"/>
              </a:rPr>
              <a:t>4</a:t>
            </a:r>
          </a:p>
        </p:txBody>
      </p:sp>
      <p:sp>
        <p:nvSpPr>
          <p:cNvPr id="14" name="nav5" hidden="1">
            <a:hlinkClick r:id="" action="ppaction://noaction"/>
          </p:cNvPr>
          <p:cNvSpPr>
            <a:spLocks noChangeArrowheads="1"/>
          </p:cNvSpPr>
          <p:nvPr userDrawn="1"/>
        </p:nvSpPr>
        <p:spPr bwMode="auto">
          <a:xfrm>
            <a:off x="7617563" y="6164263"/>
            <a:ext cx="360362" cy="36036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3F9844"/>
              </a:gs>
              <a:gs pos="50000">
                <a:srgbClr val="48B63B"/>
              </a:gs>
              <a:gs pos="100000">
                <a:srgbClr val="3F9844"/>
              </a:gs>
            </a:gsLst>
            <a:lin ang="18900000" scaled="1"/>
          </a:gradFill>
          <a:ln w="19050" algn="ctr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bIns="54000" anchor="ctr"/>
          <a:lstStyle/>
          <a:p>
            <a:pPr algn="ctr"/>
            <a:r>
              <a:rPr lang="ru-RU" sz="2400" b="1" dirty="0">
                <a:solidFill>
                  <a:srgbClr val="FFFFFF"/>
                </a:solidFill>
                <a:latin typeface="Arial"/>
              </a:rPr>
              <a:t>5</a:t>
            </a:r>
          </a:p>
        </p:txBody>
      </p:sp>
      <p:sp>
        <p:nvSpPr>
          <p:cNvPr id="15" name="nav6" hidden="1">
            <a:hlinkClick r:id="" action="ppaction://noaction"/>
          </p:cNvPr>
          <p:cNvSpPr>
            <a:spLocks noChangeArrowheads="1"/>
          </p:cNvSpPr>
          <p:nvPr userDrawn="1"/>
        </p:nvSpPr>
        <p:spPr bwMode="auto">
          <a:xfrm>
            <a:off x="8038800" y="6164263"/>
            <a:ext cx="360362" cy="36036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3F9844"/>
              </a:gs>
              <a:gs pos="50000">
                <a:srgbClr val="48B63B"/>
              </a:gs>
              <a:gs pos="100000">
                <a:srgbClr val="3F9844"/>
              </a:gs>
            </a:gsLst>
            <a:lin ang="18900000" scaled="1"/>
          </a:gradFill>
          <a:ln w="19050" algn="ctr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bIns="54000" anchor="ctr"/>
          <a:lstStyle/>
          <a:p>
            <a:pPr algn="ctr"/>
            <a:r>
              <a:rPr lang="en-US" sz="2400" b="1" dirty="0">
                <a:solidFill>
                  <a:srgbClr val="FFFFFF"/>
                </a:solidFill>
                <a:latin typeface="Arial"/>
              </a:rPr>
              <a:t>6</a:t>
            </a:r>
            <a:endParaRPr lang="ru-RU" sz="2400" b="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" name="nav7" hidden="1">
            <a:hlinkClick r:id="" action="ppaction://noaction"/>
          </p:cNvPr>
          <p:cNvSpPr>
            <a:spLocks noChangeArrowheads="1"/>
          </p:cNvSpPr>
          <p:nvPr userDrawn="1"/>
        </p:nvSpPr>
        <p:spPr bwMode="auto">
          <a:xfrm>
            <a:off x="8460000" y="6164263"/>
            <a:ext cx="360362" cy="36036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3F9844"/>
              </a:gs>
              <a:gs pos="50000">
                <a:srgbClr val="48B63B"/>
              </a:gs>
              <a:gs pos="100000">
                <a:srgbClr val="3F9844"/>
              </a:gs>
            </a:gsLst>
            <a:lin ang="18900000" scaled="1"/>
          </a:gradFill>
          <a:ln w="19050" algn="ctr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bIns="54000" anchor="ctr"/>
          <a:lstStyle/>
          <a:p>
            <a:pPr algn="ctr"/>
            <a:r>
              <a:rPr lang="en-US" sz="2400" b="1" dirty="0">
                <a:solidFill>
                  <a:srgbClr val="FFFFFF"/>
                </a:solidFill>
                <a:latin typeface="Arial"/>
              </a:rPr>
              <a:t>7</a:t>
            </a:r>
            <a:endParaRPr lang="ru-RU" sz="2400" b="1" dirty="0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03905368"/>
      </p:ext>
    </p:extLst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9" y="848543"/>
            <a:ext cx="8690703" cy="27699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ru-RU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7F800D4-21BA-419B-AA99-33DDFB8BE416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2"/>
          </p:nvPr>
        </p:nvSpPr>
        <p:spPr>
          <a:xfrm>
            <a:off x="250825" y="1412882"/>
            <a:ext cx="4249738" cy="24479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  <a:endParaRPr lang="ru-RU" dirty="0"/>
          </a:p>
        </p:txBody>
      </p:sp>
      <p:sp>
        <p:nvSpPr>
          <p:cNvPr id="11" name="Content Placeholder 9"/>
          <p:cNvSpPr>
            <a:spLocks noGrp="1"/>
          </p:cNvSpPr>
          <p:nvPr>
            <p:ph sz="quarter" idx="13"/>
          </p:nvPr>
        </p:nvSpPr>
        <p:spPr>
          <a:xfrm>
            <a:off x="4716464" y="1412882"/>
            <a:ext cx="4248150" cy="24479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  <a:endParaRPr lang="ru-RU" dirty="0"/>
          </a:p>
        </p:txBody>
      </p:sp>
      <p:sp>
        <p:nvSpPr>
          <p:cNvPr id="12" name="Content Placeholder 9"/>
          <p:cNvSpPr>
            <a:spLocks noGrp="1"/>
          </p:cNvSpPr>
          <p:nvPr>
            <p:ph sz="quarter" idx="14"/>
          </p:nvPr>
        </p:nvSpPr>
        <p:spPr>
          <a:xfrm>
            <a:off x="4716464" y="4005276"/>
            <a:ext cx="4248150" cy="24479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  <a:endParaRPr lang="ru-RU" dirty="0"/>
          </a:p>
        </p:txBody>
      </p:sp>
      <p:sp>
        <p:nvSpPr>
          <p:cNvPr id="13" name="Content Placeholder 9"/>
          <p:cNvSpPr>
            <a:spLocks noGrp="1"/>
          </p:cNvSpPr>
          <p:nvPr>
            <p:ph sz="quarter" idx="15"/>
          </p:nvPr>
        </p:nvSpPr>
        <p:spPr>
          <a:xfrm>
            <a:off x="253449" y="4005276"/>
            <a:ext cx="4247114" cy="24479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192978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734391" y="6620411"/>
            <a:ext cx="230832" cy="184666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 </a:t>
            </a:r>
            <a:fld id="{8483A2E1-A51D-47E3-BB4D-63E17821063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7032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0163DEA-7030-4893-A3FB-6A8196011A19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1" name="Заголовок 1"/>
          <p:cNvSpPr txBox="1">
            <a:spLocks/>
          </p:cNvSpPr>
          <p:nvPr userDrawn="1"/>
        </p:nvSpPr>
        <p:spPr bwMode="auto">
          <a:xfrm>
            <a:off x="8048029" y="1197086"/>
            <a:ext cx="943798" cy="67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03C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03C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03C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03C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03C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703C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703C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703C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703C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r>
              <a:rPr lang="ru-RU" sz="2800" dirty="0" smtClean="0">
                <a:cs typeface="Arial" pitchFamily="34" charset="0"/>
              </a:rPr>
              <a:t>Стр.</a:t>
            </a:r>
            <a:endParaRPr lang="ru-RU" sz="2800" dirty="0">
              <a:cs typeface="Arial" pitchFamily="34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 userDrawn="1"/>
        </p:nvSpPr>
        <p:spPr bwMode="auto">
          <a:xfrm>
            <a:off x="333653" y="1197086"/>
            <a:ext cx="7478827" cy="67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03C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03C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03C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03C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03C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703C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703C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703C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703C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sz="2800" dirty="0" smtClean="0">
                <a:cs typeface="Arial" pitchFamily="34" charset="0"/>
              </a:rPr>
              <a:t>Содержание</a:t>
            </a:r>
            <a:endParaRPr lang="ru-RU" sz="2800" dirty="0">
              <a:cs typeface="Arial" pitchFamily="34" charset="0"/>
            </a:endParaRPr>
          </a:p>
        </p:txBody>
      </p:sp>
      <p:sp>
        <p:nvSpPr>
          <p:cNvPr id="13" name="Текст 2"/>
          <p:cNvSpPr>
            <a:spLocks noGrp="1"/>
          </p:cNvSpPr>
          <p:nvPr>
            <p:ph type="body" sz="quarter" idx="10"/>
          </p:nvPr>
        </p:nvSpPr>
        <p:spPr>
          <a:xfrm>
            <a:off x="333652" y="1869380"/>
            <a:ext cx="7636529" cy="1384995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spcBef>
                <a:spcPts val="0"/>
              </a:spcBef>
              <a:buFont typeface="+mj-lt"/>
              <a:buAutoNum type="alphaUcPeriod"/>
              <a:defRPr sz="1800">
                <a:latin typeface="Arial" pitchFamily="34" charset="0"/>
                <a:cs typeface="Arial" pitchFamily="34" charset="0"/>
              </a:defRPr>
            </a:lvl1pPr>
            <a:lvl2pPr marL="709613" indent="-342900">
              <a:spcBef>
                <a:spcPts val="0"/>
              </a:spcBef>
              <a:buFont typeface="+mj-lt"/>
              <a:buAutoNum type="alphaUcPeriod"/>
              <a:defRPr sz="1800">
                <a:latin typeface="Arial" pitchFamily="34" charset="0"/>
                <a:cs typeface="Arial" pitchFamily="34" charset="0"/>
              </a:defRPr>
            </a:lvl2pPr>
            <a:lvl3pPr marL="1077913" indent="-342900" defTabSz="893763">
              <a:spcBef>
                <a:spcPts val="0"/>
              </a:spcBef>
              <a:buFont typeface="+mj-lt"/>
              <a:buAutoNum type="alphaUcPeriod"/>
              <a:defRPr sz="1800">
                <a:latin typeface="Arial" pitchFamily="34" charset="0"/>
                <a:cs typeface="Arial" pitchFamily="34" charset="0"/>
              </a:defRPr>
            </a:lvl3pPr>
            <a:lvl4pPr marL="1436688" indent="-342900">
              <a:spcBef>
                <a:spcPts val="0"/>
              </a:spcBef>
              <a:buFont typeface="+mj-lt"/>
              <a:buAutoNum type="alphaUcPeriod"/>
              <a:defRPr sz="1800">
                <a:latin typeface="Arial" pitchFamily="34" charset="0"/>
                <a:cs typeface="Arial" pitchFamily="34" charset="0"/>
              </a:defRPr>
            </a:lvl4pPr>
            <a:lvl5pPr marL="1792288" indent="-342900">
              <a:spcBef>
                <a:spcPts val="0"/>
              </a:spcBef>
              <a:buFont typeface="+mj-lt"/>
              <a:buAutoNum type="alphaUcPeriod"/>
              <a:defRPr sz="18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4" name="Текст 2"/>
          <p:cNvSpPr>
            <a:spLocks noGrp="1"/>
          </p:cNvSpPr>
          <p:nvPr>
            <p:ph type="body" sz="quarter" idx="12"/>
          </p:nvPr>
        </p:nvSpPr>
        <p:spPr>
          <a:xfrm>
            <a:off x="8048029" y="1869374"/>
            <a:ext cx="943798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spcBef>
                <a:spcPts val="0"/>
              </a:spcBef>
              <a:buFont typeface="+mj-lt"/>
              <a:buNone/>
              <a:defRPr sz="1800">
                <a:latin typeface="Arial" pitchFamily="34" charset="0"/>
                <a:cs typeface="Arial" pitchFamily="34" charset="0"/>
              </a:defRPr>
            </a:lvl1pPr>
            <a:lvl2pPr marL="709613" indent="-342900">
              <a:buFont typeface="+mj-lt"/>
              <a:buAutoNum type="alphaUcPeriod"/>
              <a:defRPr sz="1800"/>
            </a:lvl2pPr>
            <a:lvl3pPr marL="1077913" indent="-342900" defTabSz="893763">
              <a:buFont typeface="+mj-lt"/>
              <a:buAutoNum type="alphaUcPeriod"/>
              <a:defRPr sz="1800"/>
            </a:lvl3pPr>
            <a:lvl4pPr marL="1436688" indent="-342900">
              <a:buFont typeface="+mj-lt"/>
              <a:buAutoNum type="alphaUcPeriod"/>
              <a:defRPr sz="1800"/>
            </a:lvl4pPr>
            <a:lvl5pPr marL="1792288" indent="-342900">
              <a:buFont typeface="+mj-lt"/>
              <a:buAutoNum type="alphaUcPeriod"/>
              <a:defRPr sz="1800"/>
            </a:lvl5pPr>
          </a:lstStyle>
          <a:p>
            <a:pPr lv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1675939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2308" y="731006"/>
            <a:ext cx="6646154" cy="276999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42D87-AE62-47D4-B99A-AC4B51CE1CB9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5342918"/>
      </p:ext>
    </p:extLst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2308" y="731006"/>
            <a:ext cx="6646154" cy="276999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42D87-AE62-47D4-B99A-AC4B51CE1CB9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4" name="nav1">
            <a:hlinkClick r:id="" action="ppaction://noaction"/>
          </p:cNvPr>
          <p:cNvSpPr>
            <a:spLocks noChangeArrowheads="1"/>
          </p:cNvSpPr>
          <p:nvPr userDrawn="1"/>
        </p:nvSpPr>
        <p:spPr bwMode="auto">
          <a:xfrm>
            <a:off x="1017588" y="6621463"/>
            <a:ext cx="207962" cy="20796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8D37"/>
              </a:gs>
              <a:gs pos="50000">
                <a:schemeClr val="accent1"/>
              </a:gs>
              <a:gs pos="100000">
                <a:srgbClr val="FF8D37"/>
              </a:gs>
            </a:gsLst>
            <a:lin ang="18900000" scaled="1"/>
          </a:gradFill>
          <a:ln w="9525" algn="ctr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40161" dir="6506097" algn="ctr" rotWithShape="0">
                    <a:srgbClr val="6EAF1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400" b="1" dirty="0">
                <a:solidFill>
                  <a:srgbClr val="006C00"/>
                </a:solidFill>
                <a:latin typeface="Arial"/>
                <a:cs typeface="Arial" pitchFamily="34" charset="0"/>
              </a:rPr>
              <a:t>1</a:t>
            </a:r>
          </a:p>
        </p:txBody>
      </p:sp>
      <p:sp>
        <p:nvSpPr>
          <p:cNvPr id="5" name="nav2">
            <a:hlinkClick r:id="" action="ppaction://noaction"/>
          </p:cNvPr>
          <p:cNvSpPr>
            <a:spLocks noChangeArrowheads="1"/>
          </p:cNvSpPr>
          <p:nvPr userDrawn="1"/>
        </p:nvSpPr>
        <p:spPr bwMode="auto">
          <a:xfrm>
            <a:off x="1269111" y="6621463"/>
            <a:ext cx="207962" cy="20796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3F9844"/>
              </a:gs>
              <a:gs pos="50000">
                <a:srgbClr val="48B63B"/>
              </a:gs>
              <a:gs pos="100000">
                <a:srgbClr val="3F9844"/>
              </a:gs>
            </a:gsLst>
            <a:lin ang="18900000" scaled="1"/>
          </a:gradFill>
          <a:ln w="9525" algn="ctr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40161" dir="6506097" algn="ctr" rotWithShape="0">
                    <a:schemeClr val="accent1"/>
                  </a:outerShdw>
                </a:effectLst>
              </a14:hiddenEffects>
            </a:ext>
          </a:extLst>
        </p:spPr>
        <p:txBody>
          <a:bodyPr wrap="none" bIns="54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400" b="1" dirty="0">
                <a:solidFill>
                  <a:srgbClr val="FFFFFF"/>
                </a:solidFill>
                <a:latin typeface="Arial"/>
                <a:cs typeface="Arial" pitchFamily="34" charset="0"/>
              </a:rPr>
              <a:t>2</a:t>
            </a:r>
          </a:p>
        </p:txBody>
      </p:sp>
      <p:sp>
        <p:nvSpPr>
          <p:cNvPr id="6" name="nav3">
            <a:hlinkClick r:id="" action="ppaction://noaction"/>
          </p:cNvPr>
          <p:cNvSpPr>
            <a:spLocks noChangeArrowheads="1"/>
          </p:cNvSpPr>
          <p:nvPr userDrawn="1"/>
        </p:nvSpPr>
        <p:spPr bwMode="auto">
          <a:xfrm>
            <a:off x="1520633" y="6621463"/>
            <a:ext cx="207962" cy="20796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3F9844"/>
              </a:gs>
              <a:gs pos="50000">
                <a:srgbClr val="48B63B"/>
              </a:gs>
              <a:gs pos="100000">
                <a:srgbClr val="3F9844"/>
              </a:gs>
            </a:gsLst>
            <a:lin ang="18900000" scaled="1"/>
          </a:gradFill>
          <a:ln w="9525" algn="ctr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40161" dir="6506097" algn="ctr" rotWithShape="0">
                    <a:schemeClr val="accent1"/>
                  </a:outerShdw>
                </a:effectLst>
              </a14:hiddenEffects>
            </a:ext>
          </a:extLst>
        </p:spPr>
        <p:txBody>
          <a:bodyPr wrap="none" bIns="54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400" b="1" dirty="0">
                <a:solidFill>
                  <a:srgbClr val="FFFFFF"/>
                </a:solidFill>
                <a:latin typeface="Arial"/>
                <a:cs typeface="Arial" pitchFamily="34" charset="0"/>
              </a:rPr>
              <a:t>3</a:t>
            </a:r>
          </a:p>
        </p:txBody>
      </p:sp>
      <p:sp>
        <p:nvSpPr>
          <p:cNvPr id="7" name="nav1">
            <a:hlinkClick r:id="" action="ppaction://noaction"/>
          </p:cNvPr>
          <p:cNvSpPr>
            <a:spLocks noChangeArrowheads="1"/>
          </p:cNvSpPr>
          <p:nvPr userDrawn="1"/>
        </p:nvSpPr>
        <p:spPr bwMode="auto">
          <a:xfrm>
            <a:off x="1772156" y="6621463"/>
            <a:ext cx="207962" cy="20796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8D37"/>
              </a:gs>
              <a:gs pos="50000">
                <a:schemeClr val="accent1"/>
              </a:gs>
              <a:gs pos="100000">
                <a:srgbClr val="FF8D37"/>
              </a:gs>
            </a:gsLst>
            <a:lin ang="18900000" scaled="1"/>
          </a:gradFill>
          <a:ln w="9525" algn="ctr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40161" dir="6506097" algn="ctr" rotWithShape="0">
                    <a:srgbClr val="6EAF1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400" b="1" dirty="0">
                <a:solidFill>
                  <a:srgbClr val="006C00"/>
                </a:solidFill>
                <a:latin typeface="Arial"/>
                <a:cs typeface="Arial" pitchFamily="34" charset="0"/>
              </a:rPr>
              <a:t>4</a:t>
            </a:r>
          </a:p>
        </p:txBody>
      </p:sp>
      <p:sp>
        <p:nvSpPr>
          <p:cNvPr id="8" name="nav2">
            <a:hlinkClick r:id="" action="ppaction://noaction"/>
          </p:cNvPr>
          <p:cNvSpPr>
            <a:spLocks noChangeArrowheads="1"/>
          </p:cNvSpPr>
          <p:nvPr userDrawn="1"/>
        </p:nvSpPr>
        <p:spPr bwMode="auto">
          <a:xfrm>
            <a:off x="2023679" y="6621463"/>
            <a:ext cx="207962" cy="20796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3F9844"/>
              </a:gs>
              <a:gs pos="50000">
                <a:srgbClr val="48B63B"/>
              </a:gs>
              <a:gs pos="100000">
                <a:srgbClr val="3F9844"/>
              </a:gs>
            </a:gsLst>
            <a:lin ang="18900000" scaled="1"/>
          </a:gradFill>
          <a:ln w="9525" algn="ctr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40161" dir="6506097" algn="ctr" rotWithShape="0">
                    <a:schemeClr val="accent1"/>
                  </a:outerShdw>
                </a:effectLst>
              </a14:hiddenEffects>
            </a:ext>
          </a:extLst>
        </p:spPr>
        <p:txBody>
          <a:bodyPr wrap="none" bIns="54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400" b="1" dirty="0">
                <a:solidFill>
                  <a:srgbClr val="FFFFFF"/>
                </a:solidFill>
                <a:latin typeface="Arial"/>
                <a:cs typeface="Arial" pitchFamily="34" charset="0"/>
              </a:rPr>
              <a:t>5</a:t>
            </a:r>
          </a:p>
        </p:txBody>
      </p:sp>
      <p:sp>
        <p:nvSpPr>
          <p:cNvPr id="9" name="nav3">
            <a:hlinkClick r:id="" action="ppaction://noaction"/>
          </p:cNvPr>
          <p:cNvSpPr>
            <a:spLocks noChangeArrowheads="1"/>
          </p:cNvSpPr>
          <p:nvPr userDrawn="1"/>
        </p:nvSpPr>
        <p:spPr bwMode="auto">
          <a:xfrm>
            <a:off x="2275201" y="6621463"/>
            <a:ext cx="207962" cy="20796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3F9844"/>
              </a:gs>
              <a:gs pos="50000">
                <a:srgbClr val="48B63B"/>
              </a:gs>
              <a:gs pos="100000">
                <a:srgbClr val="3F9844"/>
              </a:gs>
            </a:gsLst>
            <a:lin ang="18900000" scaled="1"/>
          </a:gradFill>
          <a:ln w="9525" algn="ctr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40161" dir="6506097" algn="ctr" rotWithShape="0">
                    <a:schemeClr val="accent1"/>
                  </a:outerShdw>
                </a:effectLst>
              </a14:hiddenEffects>
            </a:ext>
          </a:extLst>
        </p:spPr>
        <p:txBody>
          <a:bodyPr wrap="none" bIns="54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400" b="1" dirty="0">
                <a:solidFill>
                  <a:srgbClr val="FFFFFF"/>
                </a:solidFill>
                <a:latin typeface="Arial"/>
                <a:cs typeface="Arial" pitchFamily="34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193617333"/>
      </p:ext>
    </p:extLst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848543"/>
            <a:ext cx="8713788" cy="27699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5" y="1412875"/>
            <a:ext cx="8713788" cy="50133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CACCEA2-954B-4F37-962D-0FDA3E4B214D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1911939"/>
      </p:ext>
    </p:extLst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и источни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848543"/>
            <a:ext cx="8713788" cy="27699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5" y="1412875"/>
            <a:ext cx="8713788" cy="46084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CACCEA2-954B-4F37-962D-0FDA3E4B214D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229780" y="6237312"/>
            <a:ext cx="8713788" cy="2158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i="1"/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527184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848543"/>
            <a:ext cx="8713788" cy="27699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6470" y="1412881"/>
            <a:ext cx="4248149" cy="504031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7244FE3-65E6-4221-ADB7-998A3D132AB9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7" name="Content Placeholder 3"/>
          <p:cNvSpPr>
            <a:spLocks noGrp="1"/>
          </p:cNvSpPr>
          <p:nvPr>
            <p:ph sz="half" idx="12"/>
          </p:nvPr>
        </p:nvSpPr>
        <p:spPr>
          <a:xfrm>
            <a:off x="250825" y="1412881"/>
            <a:ext cx="4249738" cy="504031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14023537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Два объекта с подзаголов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9" y="848543"/>
            <a:ext cx="8690703" cy="27699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0825" y="1412875"/>
            <a:ext cx="4249738" cy="639762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400" b="1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0825" y="2174888"/>
            <a:ext cx="4249738" cy="427831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  <a:endParaRPr lang="ru-R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6470" y="1412875"/>
            <a:ext cx="4248149" cy="639762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400" b="1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6470" y="2174888"/>
            <a:ext cx="4248149" cy="427831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  <a:endParaRPr lang="ru-RU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7F800D4-21BA-419B-AA99-33DDFB8BE416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999375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люсы и минус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Content Placeholder 5"/>
          <p:cNvSpPr>
            <a:spLocks noGrp="1"/>
          </p:cNvSpPr>
          <p:nvPr>
            <p:ph sz="quarter" idx="12"/>
          </p:nvPr>
        </p:nvSpPr>
        <p:spPr>
          <a:xfrm>
            <a:off x="247439" y="1804988"/>
            <a:ext cx="4253126" cy="4648200"/>
          </a:xfrm>
          <a:prstGeom prst="rect">
            <a:avLst/>
          </a:prstGeom>
          <a:solidFill>
            <a:srgbClr val="E1E1E1">
              <a:alpha val="60000"/>
            </a:srgbClr>
          </a:solidFill>
          <a:ln>
            <a:noFill/>
          </a:ln>
          <a:effectLst/>
          <a:extLst/>
        </p:spPr>
        <p:txBody>
          <a:bodyPr vert="horz" wrap="square" lIns="0" tIns="288000" rIns="0" bIns="0" numCol="1" anchor="t" anchorCtr="0" compatLnSpc="1">
            <a:prstTxWarp prst="textNoShape">
              <a:avLst/>
            </a:prstTxWarp>
          </a:bodyPr>
          <a:lstStyle>
            <a:lvl1pPr marL="358775" indent="-266700">
              <a:defRPr lang="en-US" sz="2200" dirty="0" smtClean="0"/>
            </a:lvl1pPr>
            <a:lvl2pPr marL="627063" indent="-284163">
              <a:defRPr lang="ru-RU" sz="2000" dirty="0"/>
            </a:lvl2pPr>
          </a:lstStyle>
          <a:p>
            <a:pPr lvl="0">
              <a:spcAft>
                <a:spcPct val="70000"/>
              </a:spcAft>
            </a:pPr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9" y="848543"/>
            <a:ext cx="8690703" cy="27699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ru-RU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6470" y="1804988"/>
            <a:ext cx="4248149" cy="4648200"/>
          </a:xfrm>
          <a:prstGeom prst="rect">
            <a:avLst/>
          </a:prstGeom>
          <a:solidFill>
            <a:srgbClr val="8DD650">
              <a:alpha val="20000"/>
            </a:srgbClr>
          </a:solidFill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88000" rIns="0" bIns="0" numCol="1" anchor="t" anchorCtr="0" compatLnSpc="1">
            <a:prstTxWarp prst="textNoShape">
              <a:avLst/>
            </a:prstTxWarp>
          </a:bodyPr>
          <a:lstStyle>
            <a:lvl1pPr marL="358775" indent="-266700">
              <a:defRPr lang="en-US" sz="2200" dirty="0" smtClean="0"/>
            </a:lvl1pPr>
            <a:lvl2pPr marL="627063" indent="-284163">
              <a:defRPr lang="en-US" sz="2000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ru-RU" dirty="0"/>
            </a:lvl5pPr>
          </a:lstStyle>
          <a:p>
            <a:pPr lvl="0">
              <a:spcAft>
                <a:spcPct val="70000"/>
              </a:spcAft>
            </a:pPr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  <a:endParaRPr lang="ru-RU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7F800D4-21BA-419B-AA99-33DDFB8BE416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1493728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>
        <p:tmplLst>
          <p:tmpl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" grpId="0" animBg="1">
        <p:tmplLst>
          <p:tmpl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965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77061" y="6621205"/>
            <a:ext cx="187552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r"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08342D87-AE62-47D4-B99A-AC4B51CE1CB9}" type="slidenum">
              <a:rPr lang="ru-RU" smtClean="0">
                <a:solidFill>
                  <a:srgbClr val="FFFFFF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424966" name="nav4" hidden="1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1771657" y="6621463"/>
            <a:ext cx="207963" cy="20796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3F9844"/>
              </a:gs>
              <a:gs pos="50000">
                <a:srgbClr val="48B63B"/>
              </a:gs>
              <a:gs pos="100000">
                <a:srgbClr val="3F9844"/>
              </a:gs>
            </a:gsLst>
            <a:lin ang="18900000" scaled="1"/>
          </a:gradFill>
          <a:ln w="9525" algn="ctr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40161" dir="6506097" algn="ctr" rotWithShape="0">
                    <a:schemeClr val="accent1"/>
                  </a:outerShdw>
                </a:effectLst>
              </a14:hiddenEffects>
            </a:ext>
          </a:extLst>
        </p:spPr>
        <p:txBody>
          <a:bodyPr wrap="none" bIns="54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400" b="1" dirty="0">
                <a:solidFill>
                  <a:srgbClr val="FFFFFF"/>
                </a:solidFill>
                <a:latin typeface="Arial"/>
              </a:rPr>
              <a:t>4</a:t>
            </a:r>
          </a:p>
        </p:txBody>
      </p:sp>
      <p:sp>
        <p:nvSpPr>
          <p:cNvPr id="424970" name="nav5" hidden="1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2022482" y="6621463"/>
            <a:ext cx="207963" cy="20796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3F9844"/>
              </a:gs>
              <a:gs pos="50000">
                <a:srgbClr val="48B63B"/>
              </a:gs>
              <a:gs pos="100000">
                <a:srgbClr val="3F9844"/>
              </a:gs>
            </a:gsLst>
            <a:lin ang="18900000" scaled="1"/>
          </a:gradFill>
          <a:ln w="9525" algn="ctr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40161" dir="6506097" algn="ctr" rotWithShape="0">
                    <a:schemeClr val="accent1"/>
                  </a:outerShdw>
                </a:effectLst>
              </a14:hiddenEffects>
            </a:ext>
          </a:extLst>
        </p:spPr>
        <p:txBody>
          <a:bodyPr wrap="none" bIns="54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400" b="1" dirty="0">
                <a:solidFill>
                  <a:srgbClr val="FFFFFF"/>
                </a:solidFill>
                <a:latin typeface="Arial"/>
              </a:rPr>
              <a:t>5</a:t>
            </a:r>
          </a:p>
        </p:txBody>
      </p:sp>
      <p:sp>
        <p:nvSpPr>
          <p:cNvPr id="11" name="nav6" hidden="1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2275207" y="6621463"/>
            <a:ext cx="207963" cy="20796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3F9844"/>
              </a:gs>
              <a:gs pos="50000">
                <a:srgbClr val="48B63B"/>
              </a:gs>
              <a:gs pos="100000">
                <a:srgbClr val="3F9844"/>
              </a:gs>
            </a:gsLst>
            <a:lin ang="18900000" scaled="1"/>
          </a:gradFill>
          <a:ln w="9525" algn="ctr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40161" dir="6506097" algn="ctr" rotWithShape="0">
                    <a:schemeClr val="accent1"/>
                  </a:outerShdw>
                </a:effectLst>
              </a14:hiddenEffects>
            </a:ext>
          </a:extLst>
        </p:spPr>
        <p:txBody>
          <a:bodyPr wrap="none" bIns="54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srgbClr val="FFFFFF"/>
                </a:solidFill>
                <a:latin typeface="Arial"/>
              </a:rPr>
              <a:t>6</a:t>
            </a:r>
            <a:endParaRPr lang="ru-RU" sz="1400" b="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" name="nav7" hidden="1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2527207" y="6621463"/>
            <a:ext cx="207963" cy="20796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3F9844"/>
              </a:gs>
              <a:gs pos="50000">
                <a:srgbClr val="48B63B"/>
              </a:gs>
              <a:gs pos="100000">
                <a:srgbClr val="3F9844"/>
              </a:gs>
            </a:gsLst>
            <a:lin ang="18900000" scaled="1"/>
          </a:gradFill>
          <a:ln w="9525" algn="ctr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40161" dir="6506097" algn="ctr" rotWithShape="0">
                    <a:schemeClr val="accent1"/>
                  </a:outerShdw>
                </a:effectLst>
              </a14:hiddenEffects>
            </a:ext>
          </a:extLst>
        </p:spPr>
        <p:txBody>
          <a:bodyPr wrap="none" bIns="54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srgbClr val="FFFFFF"/>
                </a:solidFill>
                <a:latin typeface="Arial"/>
              </a:rPr>
              <a:t>7</a:t>
            </a:r>
            <a:endParaRPr lang="ru-RU" sz="1400" b="1" dirty="0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15" name="Picture 15" descr="logo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5122" y="276335"/>
            <a:ext cx="1877186" cy="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Line 6"/>
          <p:cNvSpPr>
            <a:spLocks noChangeShapeType="1"/>
          </p:cNvSpPr>
          <p:nvPr/>
        </p:nvSpPr>
        <p:spPr bwMode="auto">
          <a:xfrm>
            <a:off x="332308" y="1080000"/>
            <a:ext cx="8640000" cy="0"/>
          </a:xfrm>
          <a:prstGeom prst="line">
            <a:avLst/>
          </a:prstGeom>
          <a:noFill/>
          <a:ln w="28575">
            <a:solidFill>
              <a:srgbClr val="00703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srgbClr val="333333"/>
              </a:solidFill>
              <a:latin typeface="Arial"/>
            </a:endParaRPr>
          </a:p>
        </p:txBody>
      </p:sp>
      <p:sp>
        <p:nvSpPr>
          <p:cNvPr id="20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332308" y="177012"/>
            <a:ext cx="664615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r>
              <a:rPr lang="ru-RU" dirty="0" smtClean="0"/>
              <a:t>Заголовок </a:t>
            </a:r>
            <a:r>
              <a:rPr lang="ru-RU" dirty="0" err="1" smtClean="0"/>
              <a:t>Ариал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максимум 3 строки размером 20 </a:t>
            </a:r>
            <a:r>
              <a:rPr lang="ru-RU" dirty="0" err="1" smtClean="0"/>
              <a:t>пт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(выравнивание слева снизу)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007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ransition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pitchFamily="34" charset="0"/>
          <a:ea typeface="+mj-ea"/>
          <a:cs typeface="Arial" pitchFamily="34" charset="0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entury Gothic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entury Gothic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entury Gothic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entury Gothic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entury Gothic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entury Gothic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entury Gothic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entury Gothic" pitchFamily="34" charset="0"/>
        </a:defRPr>
      </a:lvl9pPr>
    </p:titleStyle>
    <p:bodyStyle>
      <a:lvl1pPr marL="265113" indent="-265113" algn="l" rtl="0" eaLnBrk="1" fontAlgn="base" hangingPunct="1">
        <a:spcBef>
          <a:spcPct val="0"/>
        </a:spcBef>
        <a:spcAft>
          <a:spcPts val="600"/>
        </a:spcAft>
        <a:buBlip>
          <a:blip r:embed="rId15"/>
        </a:buBlip>
        <a:defRPr lang="ru-RU" sz="28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550863" indent="-284163" algn="l" rtl="0" eaLnBrk="1" fontAlgn="base" hangingPunct="1">
        <a:spcBef>
          <a:spcPct val="0"/>
        </a:spcBef>
        <a:spcAft>
          <a:spcPts val="600"/>
        </a:spcAft>
        <a:buBlip>
          <a:blip r:embed="rId15"/>
        </a:buBlip>
        <a:defRPr lang="ru-RU" sz="24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1236663" indent="-228600" algn="l" rtl="0" fontAlgn="base">
        <a:spcBef>
          <a:spcPct val="0"/>
        </a:spcBef>
        <a:spcAft>
          <a:spcPct val="30000"/>
        </a:spcAft>
        <a:buChar char="•"/>
        <a:defRPr sz="2400">
          <a:solidFill>
            <a:schemeClr val="tx1"/>
          </a:solidFill>
          <a:latin typeface="+mn-lt"/>
        </a:defRPr>
      </a:lvl3pPr>
      <a:lvl4pPr marL="1644650" indent="-228600" algn="l" rtl="0" fontAlgn="base">
        <a:spcBef>
          <a:spcPct val="0"/>
        </a:spcBef>
        <a:spcAft>
          <a:spcPct val="3000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0"/>
        </a:spcBef>
        <a:spcAft>
          <a:spcPct val="3000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0"/>
        </a:spcBef>
        <a:spcAft>
          <a:spcPct val="3000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0"/>
        </a:spcBef>
        <a:spcAft>
          <a:spcPct val="3000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0"/>
        </a:spcBef>
        <a:spcAft>
          <a:spcPct val="3000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0"/>
        </a:spcBef>
        <a:spcAft>
          <a:spcPct val="3000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40184" y="1196752"/>
            <a:ext cx="8295381" cy="21779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hangingPunct="0">
              <a:lnSpc>
                <a:spcPct val="130000"/>
              </a:lnSpc>
            </a:pPr>
            <a:r>
              <a:rPr lang="ru-RU" sz="36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Обслуживание </a:t>
            </a:r>
            <a:endParaRPr lang="ru-RU" sz="3600" dirty="0" smtClean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  <a:p>
            <a:pPr lvl="0" algn="ctr" eaLnBrk="0" hangingPunct="0">
              <a:lnSpc>
                <a:spcPct val="130000"/>
              </a:lnSpc>
            </a:pPr>
            <a:r>
              <a:rPr lang="ru-RU" sz="36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внешнеэкономической </a:t>
            </a:r>
            <a:r>
              <a:rPr lang="ru-RU" sz="36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деятельности и валютный контроль </a:t>
            </a:r>
          </a:p>
        </p:txBody>
      </p:sp>
      <p:pic>
        <p:nvPicPr>
          <p:cNvPr id="5" name="Picture 2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7715" y="3573016"/>
            <a:ext cx="2880320" cy="2873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179236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32308" y="232408"/>
            <a:ext cx="6646154" cy="775597"/>
          </a:xfrm>
        </p:spPr>
        <p:txBody>
          <a:bodyPr/>
          <a:lstStyle/>
          <a:p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Нарушения резидентами валютного законодательства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Rectangle 5" descr="© INSCALE GmbH, 26.05.2010&#10;http://www.presentationload.com/"/>
          <p:cNvSpPr>
            <a:spLocks noChangeArrowheads="1"/>
          </p:cNvSpPr>
          <p:nvPr/>
        </p:nvSpPr>
        <p:spPr bwMode="gray">
          <a:xfrm>
            <a:off x="251519" y="1052736"/>
            <a:ext cx="6480719" cy="75636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08000" tIns="36000" rIns="72000" bIns="36000"/>
          <a:lstStyle/>
          <a:p>
            <a:pPr algn="just"/>
            <a:r>
              <a:rPr lang="ru-RU" sz="1500" b="1" dirty="0">
                <a:solidFill>
                  <a:srgbClr val="000000"/>
                </a:solidFill>
                <a:latin typeface="Arial Narrow" pitchFamily="34" charset="0"/>
              </a:rPr>
              <a:t>Ответственность резидентов за нарушения в области валютного законодательства Российской Федерации установлены </a:t>
            </a:r>
            <a:r>
              <a:rPr lang="ru-RU" sz="1500" b="1" dirty="0">
                <a:solidFill>
                  <a:srgbClr val="0000CC"/>
                </a:solidFill>
                <a:latin typeface="Arial Narrow" pitchFamily="34" charset="0"/>
              </a:rPr>
              <a:t>ст. 15.25 Кодекса Российской Федерации «Об административных правонарушениях» № 195-ФЗ от 30.12.2011 </a:t>
            </a:r>
            <a:endParaRPr lang="ru-RU" sz="1500" b="1" u="sng" dirty="0">
              <a:solidFill>
                <a:srgbClr val="0000CC"/>
              </a:solidFill>
              <a:latin typeface="Arial Narrow" pitchFamily="34" charset="0"/>
            </a:endParaRPr>
          </a:p>
        </p:txBody>
      </p:sp>
      <p:sp>
        <p:nvSpPr>
          <p:cNvPr id="28" name="Rectangle 81" descr="© INSCALE GmbH, 26.05.2010&#10;http://www.presentationload.com/"/>
          <p:cNvSpPr>
            <a:spLocks noChangeArrowheads="1"/>
          </p:cNvSpPr>
          <p:nvPr/>
        </p:nvSpPr>
        <p:spPr bwMode="gray">
          <a:xfrm>
            <a:off x="323530" y="2060848"/>
            <a:ext cx="6408709" cy="40200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algn="ctr">
            <a:solidFill>
              <a:srgbClr val="C0C0C0"/>
            </a:solidFill>
            <a:miter lim="800000"/>
            <a:headEnd/>
            <a:tailEnd/>
          </a:ln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</p:spPr>
        <p:txBody>
          <a:bodyPr lIns="108000" tIns="0" rIns="0" bIns="0" anchor="ctr"/>
          <a:lstStyle/>
          <a:p>
            <a:pPr algn="ctr">
              <a:defRPr/>
            </a:pPr>
            <a:r>
              <a:rPr lang="ru-RU" sz="1400" b="1" dirty="0">
                <a:solidFill>
                  <a:srgbClr val="800000"/>
                </a:solidFill>
              </a:rPr>
              <a:t>Основные виды нарушений резидентами валютного законодательства </a:t>
            </a:r>
            <a:r>
              <a:rPr lang="ru-RU" sz="1400" b="1" dirty="0" smtClean="0">
                <a:solidFill>
                  <a:srgbClr val="800000"/>
                </a:solidFill>
              </a:rPr>
              <a:t>Российской Федерации</a:t>
            </a:r>
            <a:endParaRPr lang="ru-RU" sz="1400" b="1" dirty="0">
              <a:solidFill>
                <a:srgbClr val="800000"/>
              </a:solidFill>
            </a:endParaRPr>
          </a:p>
        </p:txBody>
      </p:sp>
      <p:sp>
        <p:nvSpPr>
          <p:cNvPr id="29" name="Rectangle 5" descr="© INSCALE GmbH, 26.05.2010&#10;http://www.presentationload.com/"/>
          <p:cNvSpPr>
            <a:spLocks noChangeArrowheads="1"/>
          </p:cNvSpPr>
          <p:nvPr/>
        </p:nvSpPr>
        <p:spPr bwMode="gray">
          <a:xfrm>
            <a:off x="323530" y="2564904"/>
            <a:ext cx="8640958" cy="3960440"/>
          </a:xfrm>
          <a:prstGeom prst="rect">
            <a:avLst/>
          </a:prstGeom>
          <a:gradFill rotWithShape="1">
            <a:gsLst>
              <a:gs pos="0">
                <a:schemeClr val="accent1">
                  <a:lumMod val="20000"/>
                  <a:lumOff val="80000"/>
                </a:schemeClr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blurRad="127000" dist="38100" dir="2700000" algn="tl" rotWithShape="0">
              <a:prstClr val="black">
                <a:alpha val="40000"/>
              </a:prstClr>
            </a:outerShdw>
          </a:effectLst>
        </p:spPr>
        <p:txBody>
          <a:bodyPr lIns="108000" tIns="108000" rIns="72000" bIns="72000"/>
          <a:lstStyle/>
          <a:p>
            <a:pPr marL="361950" indent="-276225">
              <a:lnSpc>
                <a:spcPct val="90000"/>
              </a:lnSpc>
              <a:buFont typeface="Wingdings" pitchFamily="2" charset="2"/>
              <a:buChar char="q"/>
              <a:defRPr/>
            </a:pPr>
            <a:r>
              <a:rPr lang="ru-RU" sz="1050" b="1" dirty="0">
                <a:solidFill>
                  <a:srgbClr val="000000"/>
                </a:solidFill>
              </a:rPr>
              <a:t>нарушение резидентом установленных валютным законодательством сроков представления (или непредставление) в банк ПС документов валютного контроля (Паспорта сделки, </a:t>
            </a:r>
            <a:r>
              <a:rPr lang="ru-RU" sz="1050" b="1" dirty="0" smtClean="0">
                <a:solidFill>
                  <a:srgbClr val="000000"/>
                </a:solidFill>
              </a:rPr>
              <a:t>заявления о переоформлении </a:t>
            </a:r>
            <a:r>
              <a:rPr lang="ru-RU" sz="1050" b="1" dirty="0">
                <a:solidFill>
                  <a:srgbClr val="000000"/>
                </a:solidFill>
              </a:rPr>
              <a:t>Паспорта сделки, Справки о валютных операциях, </a:t>
            </a:r>
            <a:r>
              <a:rPr lang="ru-RU" sz="1050" b="1" dirty="0" smtClean="0">
                <a:solidFill>
                  <a:srgbClr val="000000"/>
                </a:solidFill>
              </a:rPr>
              <a:t>Справки </a:t>
            </a:r>
            <a:r>
              <a:rPr lang="ru-RU" sz="1050" b="1" dirty="0">
                <a:solidFill>
                  <a:srgbClr val="000000"/>
                </a:solidFill>
              </a:rPr>
              <a:t>о подтверждающих документах с подтверждающими документами и т.д.)</a:t>
            </a:r>
          </a:p>
          <a:p>
            <a:pPr marL="361950" indent="-276225">
              <a:lnSpc>
                <a:spcPct val="90000"/>
              </a:lnSpc>
              <a:spcBef>
                <a:spcPts val="600"/>
              </a:spcBef>
              <a:buFont typeface="Wingdings" pitchFamily="2" charset="2"/>
              <a:buChar char="q"/>
              <a:defRPr/>
            </a:pPr>
            <a:r>
              <a:rPr lang="ru-RU" sz="1050" b="1" dirty="0" smtClean="0">
                <a:solidFill>
                  <a:srgbClr val="000000"/>
                </a:solidFill>
              </a:rPr>
              <a:t>невыполнение </a:t>
            </a:r>
            <a:r>
              <a:rPr lang="ru-RU" sz="1050" b="1" dirty="0">
                <a:solidFill>
                  <a:srgbClr val="000000"/>
                </a:solidFill>
              </a:rPr>
              <a:t>резидентом обязанности или нарушение срока репатриации в Российскую Федерацию иностранной валюты (валюты Российской Федерации), требование о которой </a:t>
            </a:r>
            <a:r>
              <a:rPr lang="ru-RU" sz="1050" b="1" dirty="0" smtClean="0">
                <a:solidFill>
                  <a:srgbClr val="000000"/>
                </a:solidFill>
              </a:rPr>
              <a:t>установлено </a:t>
            </a:r>
            <a:r>
              <a:rPr lang="ru-RU" sz="1050" b="1" dirty="0">
                <a:solidFill>
                  <a:srgbClr val="000000"/>
                </a:solidFill>
              </a:rPr>
              <a:t>ч. 1 ст. 19 Федерального </a:t>
            </a:r>
            <a:r>
              <a:rPr lang="ru-RU" sz="1050" b="1" dirty="0" smtClean="0">
                <a:solidFill>
                  <a:srgbClr val="000000"/>
                </a:solidFill>
              </a:rPr>
              <a:t>закона </a:t>
            </a:r>
            <a:r>
              <a:rPr lang="ru-RU" sz="1050" b="1" dirty="0">
                <a:solidFill>
                  <a:srgbClr val="000000"/>
                </a:solidFill>
              </a:rPr>
              <a:t>№ 173-ФЗ</a:t>
            </a:r>
          </a:p>
          <a:p>
            <a:pPr marL="361950" indent="180975">
              <a:spcBef>
                <a:spcPts val="300"/>
              </a:spcBef>
              <a:defRPr/>
            </a:pPr>
            <a:r>
              <a:rPr lang="ru-RU" sz="1050" b="1" i="1" dirty="0">
                <a:solidFill>
                  <a:srgbClr val="000000"/>
                </a:solidFill>
              </a:rPr>
              <a:t>Резиденты обязаны в сроки, предусмотренные внешнеторговыми договорами (контрактами), обеспечить: </a:t>
            </a:r>
          </a:p>
          <a:p>
            <a:pPr marL="533400" indent="-171450">
              <a:spcBef>
                <a:spcPts val="300"/>
              </a:spcBef>
              <a:buFont typeface="Wingdings" pitchFamily="2" charset="2"/>
              <a:buChar char="v"/>
              <a:defRPr/>
            </a:pPr>
            <a:r>
              <a:rPr lang="ru-RU" sz="1050" b="1" i="1" dirty="0">
                <a:solidFill>
                  <a:srgbClr val="000000"/>
                </a:solidFill>
              </a:rPr>
              <a:t>получение от нерезидентов на свои банковские счета в уполномоченных банках иностранной валюты или валюты Российской Федерации, причитающейся в соответствии с условиями указанных договоров (контрактов) за переданные нерезидентам товары, выполненные для них работы, оказанные им услуги, переданные им информацию и результаты интеллектуальной деятельности, в том числе исключительные права на них;</a:t>
            </a:r>
          </a:p>
          <a:p>
            <a:pPr marL="533400" indent="-171450">
              <a:spcBef>
                <a:spcPts val="300"/>
              </a:spcBef>
              <a:buFont typeface="Wingdings" pitchFamily="2" charset="2"/>
              <a:buChar char="v"/>
              <a:defRPr/>
            </a:pPr>
            <a:r>
              <a:rPr lang="ru-RU" sz="1050" b="1" i="1" dirty="0">
                <a:solidFill>
                  <a:srgbClr val="000000"/>
                </a:solidFill>
              </a:rPr>
              <a:t>возврат в Российскую Федерацию денежных средств, уплаченных нерезидентам за </a:t>
            </a:r>
            <a:r>
              <a:rPr lang="ru-RU" sz="1050" b="1" i="1" dirty="0" smtClean="0">
                <a:solidFill>
                  <a:srgbClr val="000000"/>
                </a:solidFill>
              </a:rPr>
              <a:t>не ввезённые в Российскую Федерацию </a:t>
            </a:r>
            <a:r>
              <a:rPr lang="ru-RU" sz="1050" b="1" i="1" dirty="0">
                <a:solidFill>
                  <a:srgbClr val="000000"/>
                </a:solidFill>
              </a:rPr>
              <a:t>(неполученные на </a:t>
            </a:r>
            <a:r>
              <a:rPr lang="ru-RU" sz="1050" b="1" i="1" dirty="0" smtClean="0">
                <a:solidFill>
                  <a:srgbClr val="000000"/>
                </a:solidFill>
              </a:rPr>
              <a:t>территории </a:t>
            </a:r>
            <a:r>
              <a:rPr lang="ru-RU" sz="1050" b="1" i="1" dirty="0">
                <a:solidFill>
                  <a:srgbClr val="000000"/>
                </a:solidFill>
              </a:rPr>
              <a:t>Российской Федерации) товары, невыполненные работы, неоказанные услуги, непереданные информацию и результаты интеллектуальной деятельности, в том числе исключительные права на них.</a:t>
            </a:r>
          </a:p>
          <a:p>
            <a:pPr marL="361950" indent="-276225">
              <a:spcBef>
                <a:spcPts val="600"/>
              </a:spcBef>
              <a:buFont typeface="Wingdings" pitchFamily="2" charset="2"/>
              <a:buChar char="q"/>
              <a:defRPr/>
            </a:pPr>
            <a:r>
              <a:rPr lang="ru-RU" sz="1050" b="1" dirty="0" smtClean="0">
                <a:solidFill>
                  <a:srgbClr val="000000"/>
                </a:solidFill>
              </a:rPr>
              <a:t>нарушение </a:t>
            </a:r>
            <a:r>
              <a:rPr lang="ru-RU" sz="1050" b="1" dirty="0">
                <a:solidFill>
                  <a:srgbClr val="000000"/>
                </a:solidFill>
              </a:rPr>
              <a:t>резидентом требований валютного законодательства о безналичной форме расчетов при осуществлении валютных операций (ч. 2 ст. 14 Федерального </a:t>
            </a:r>
            <a:r>
              <a:rPr lang="ru-RU" sz="1050" b="1" dirty="0" smtClean="0">
                <a:solidFill>
                  <a:srgbClr val="000000"/>
                </a:solidFill>
              </a:rPr>
              <a:t>закона </a:t>
            </a:r>
            <a:r>
              <a:rPr lang="ru-RU" sz="1050" b="1" dirty="0">
                <a:solidFill>
                  <a:srgbClr val="000000"/>
                </a:solidFill>
              </a:rPr>
              <a:t>№ 173-ФЗ)</a:t>
            </a:r>
          </a:p>
          <a:p>
            <a:pPr marL="361950">
              <a:spcBef>
                <a:spcPts val="300"/>
              </a:spcBef>
              <a:defRPr/>
            </a:pPr>
            <a:r>
              <a:rPr lang="ru-RU" sz="1050" b="1" i="1" dirty="0">
                <a:solidFill>
                  <a:srgbClr val="000000"/>
                </a:solidFill>
              </a:rPr>
              <a:t>Расчеты при осуществлении валютных операций производятся юридическими лицами - резидентами через банковские счета в уполномоченных банках, порядок открытия и ведения которых устанавливается Центральным банком Российской Федерации (за исключением случаев, установленных ч. 2 ст. 14 Федерального </a:t>
            </a:r>
            <a:r>
              <a:rPr lang="ru-RU" sz="1050" b="1" i="1" dirty="0" smtClean="0">
                <a:solidFill>
                  <a:srgbClr val="000000"/>
                </a:solidFill>
              </a:rPr>
              <a:t>закона </a:t>
            </a:r>
            <a:r>
              <a:rPr lang="ru-RU" sz="1050" b="1" i="1" dirty="0">
                <a:solidFill>
                  <a:srgbClr val="000000"/>
                </a:solidFill>
              </a:rPr>
              <a:t>№ 173-ФЗ)</a:t>
            </a:r>
          </a:p>
        </p:txBody>
      </p:sp>
      <p:pic>
        <p:nvPicPr>
          <p:cNvPr id="9218" name="Picture 2" descr="F:\iCAYQ4VJ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24334">
            <a:off x="7006341" y="1101528"/>
            <a:ext cx="1900581" cy="1326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006444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32308" y="188640"/>
            <a:ext cx="6795145" cy="747356"/>
          </a:xfrm>
        </p:spPr>
        <p:txBody>
          <a:bodyPr/>
          <a:lstStyle/>
          <a:p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Ответственность резидентов за нарушения в области валютного законодательства</a:t>
            </a:r>
          </a:p>
        </p:txBody>
      </p:sp>
      <p:sp>
        <p:nvSpPr>
          <p:cNvPr id="27" name="Rectangle 5" descr="© INSCALE GmbH, 26.05.2010&#10;http://www.presentationload.com/"/>
          <p:cNvSpPr>
            <a:spLocks noChangeArrowheads="1"/>
          </p:cNvSpPr>
          <p:nvPr/>
        </p:nvSpPr>
        <p:spPr bwMode="gray">
          <a:xfrm>
            <a:off x="323528" y="1160462"/>
            <a:ext cx="8568951" cy="6843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08000" tIns="36000" rIns="72000" bIns="36000"/>
          <a:lstStyle/>
          <a:p>
            <a:pPr algn="ctr"/>
            <a:r>
              <a:rPr lang="ru-RU" sz="1600" b="1" dirty="0" smtClean="0">
                <a:solidFill>
                  <a:srgbClr val="0000CC"/>
                </a:solidFill>
                <a:latin typeface="Arial Narrow" pitchFamily="34" charset="0"/>
              </a:rPr>
              <a:t>Статья </a:t>
            </a:r>
            <a:r>
              <a:rPr lang="ru-RU" sz="1600" b="1" dirty="0">
                <a:solidFill>
                  <a:srgbClr val="0000CC"/>
                </a:solidFill>
                <a:latin typeface="Arial Narrow" pitchFamily="34" charset="0"/>
              </a:rPr>
              <a:t>15.25 Кодекса Российской Федерации </a:t>
            </a:r>
            <a:endParaRPr lang="en-US" sz="1600" b="1" dirty="0" smtClean="0">
              <a:solidFill>
                <a:srgbClr val="0000CC"/>
              </a:solidFill>
              <a:latin typeface="Arial Narrow" pitchFamily="34" charset="0"/>
            </a:endParaRPr>
          </a:p>
          <a:p>
            <a:pPr algn="ctr"/>
            <a:r>
              <a:rPr lang="ru-RU" sz="1600" b="1" dirty="0" smtClean="0">
                <a:solidFill>
                  <a:srgbClr val="0000CC"/>
                </a:solidFill>
                <a:latin typeface="Arial Narrow" pitchFamily="34" charset="0"/>
              </a:rPr>
              <a:t>«</a:t>
            </a:r>
            <a:r>
              <a:rPr lang="ru-RU" sz="1600" b="1" dirty="0">
                <a:solidFill>
                  <a:srgbClr val="0000CC"/>
                </a:solidFill>
                <a:latin typeface="Arial Narrow" pitchFamily="34" charset="0"/>
              </a:rPr>
              <a:t>Об административных правонарушениях» № 195-ФЗ от 30.12.2011 </a:t>
            </a:r>
            <a:endParaRPr lang="ru-RU" sz="1600" b="1" u="sng" dirty="0">
              <a:solidFill>
                <a:srgbClr val="000000"/>
              </a:solidFill>
              <a:latin typeface="Arial Narrow" pitchFamily="34" charset="0"/>
            </a:endParaRPr>
          </a:p>
        </p:txBody>
      </p:sp>
      <p:graphicFrame>
        <p:nvGraphicFramePr>
          <p:cNvPr id="6" name="Group 13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25938247"/>
              </p:ext>
            </p:extLst>
          </p:nvPr>
        </p:nvGraphicFramePr>
        <p:xfrm>
          <a:off x="179511" y="1772816"/>
          <a:ext cx="8856984" cy="4392488"/>
        </p:xfrm>
        <a:graphic>
          <a:graphicData uri="http://schemas.openxmlformats.org/drawingml/2006/table">
            <a:tbl>
              <a:tblPr firstRow="1">
                <a:tableStyleId>{BC89EF96-8CEA-46FF-86C4-4CE0E7609802}</a:tableStyleId>
              </a:tblPr>
              <a:tblGrid>
                <a:gridCol w="5040561"/>
                <a:gridCol w="3816423"/>
              </a:tblGrid>
              <a:tr h="4586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Вид нарушения 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3231" marR="33231" marT="36000" marB="36000" anchor="ctr" horzOverflow="overflow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Сумма административного штрафа 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3231" marR="33231" marT="36000" marB="36000" anchor="ctr" horzOverflow="overflow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933825">
                <a:tc>
                  <a:txBody>
                    <a:bodyPr/>
                    <a:lstStyle/>
                    <a:p>
                      <a:pPr lvl="0" algn="just"/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</a:t>
                      </a:r>
                    </a:p>
                    <a:p>
                      <a:pPr lvl="0" algn="just"/>
                      <a:r>
                        <a:rPr lang="en-US" sz="1200" b="1" u="sng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</a:t>
                      </a:r>
                      <a:r>
                        <a:rPr lang="ru-RU" sz="1200" b="1" u="sng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Часть 1</a:t>
                      </a:r>
                      <a:r>
                        <a:rPr lang="en-US" sz="1200" b="1" u="sng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Осуществление резидентом 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незаконных (запрещенных валютным законодательством Российской Федерации) </a:t>
                      </a: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валютных операций или с</a:t>
                      </a:r>
                      <a:r>
                        <a:rPr lang="ru-RU" sz="12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нарушением валютного законодательства РФ</a:t>
                      </a: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  <a:endParaRPr lang="en-US" sz="120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2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lvl="0" indent="-171450" algn="just">
                        <a:buFont typeface="Wingdings" pitchFamily="2" charset="2"/>
                        <a:buChar char="q"/>
                        <a:tabLst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осуществление расчетов в 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иностранной валюте между резидентами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по операциям, не указанным в ст.9 Закона РФ «О валютном регулировании и валютном контроле» № 173-ФЗ;</a:t>
                      </a:r>
                    </a:p>
                    <a:p>
                      <a:pPr marL="171450" lvl="0" indent="-171450" algn="just">
                        <a:buFont typeface="Wingdings" pitchFamily="2" charset="2"/>
                        <a:buChar char="q"/>
                        <a:tabLst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осуществление расчетов в 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наличной иностранной валюте 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(в 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наличной валюте Российской Федерации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 по валютным операциям, не указанным в ч. 2 ст. 14 Закона РФ «О валютном регулировании и валютном контроле» № 173-ФЗ;</a:t>
                      </a:r>
                    </a:p>
                    <a:p>
                      <a:pPr marL="171450" lvl="0" indent="-171450" algn="just">
                        <a:buFont typeface="Wingdings" pitchFamily="2" charset="2"/>
                        <a:buChar char="q"/>
                        <a:tabLst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осуществление расчетов в иностранной валюте (в валюте Российской Федерации) через 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счет, открытый в банке за пределами территории РФ, 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 операциям, не указанным в </a:t>
                      </a:r>
                      <a:r>
                        <a:rPr lang="ru-RU" sz="12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ч.ч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4-6 ст. 12 Федерального закона «О валютном регулировании и валютном контроле» № 173-ФЗ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3231" marR="33231" marT="36000" marB="36000" horzOverflow="overflow"/>
                </a:tc>
                <a:tc>
                  <a:txBody>
                    <a:bodyPr/>
                    <a:lstStyle/>
                    <a:p>
                      <a:endParaRPr lang="en-US" sz="12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 юридическое лицо и на должностных лиц – </a:t>
                      </a:r>
                    </a:p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размере 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 трех четвертых до одного размера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суммы незаконной валютной операции.</a:t>
                      </a:r>
                      <a:endParaRPr lang="ru-RU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3231" marR="33231" marT="36000" marB="36000" horzOverflow="overflow"/>
                </a:tc>
              </a:tr>
            </a:tbl>
          </a:graphicData>
        </a:graphic>
      </p:graphicFrame>
      <p:pic>
        <p:nvPicPr>
          <p:cNvPr id="8195" name="Picture 3" descr="F:\iCALC7G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077072"/>
            <a:ext cx="2230587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65870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14877" y="116632"/>
            <a:ext cx="6663585" cy="747357"/>
          </a:xfrm>
        </p:spPr>
        <p:txBody>
          <a:bodyPr/>
          <a:lstStyle/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Ответственность резидентов за нарушения в области валютного законодательства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Rectangle 5" descr="© INSCALE GmbH, 26.05.2010&#10;http://www.presentationload.com/"/>
          <p:cNvSpPr>
            <a:spLocks noChangeArrowheads="1"/>
          </p:cNvSpPr>
          <p:nvPr/>
        </p:nvSpPr>
        <p:spPr bwMode="gray">
          <a:xfrm>
            <a:off x="314877" y="1052736"/>
            <a:ext cx="8568951" cy="6843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08000" tIns="36000" rIns="72000" bIns="36000"/>
          <a:lstStyle/>
          <a:p>
            <a:pPr algn="ctr"/>
            <a:r>
              <a:rPr lang="ru-RU" sz="1600" b="1" dirty="0" smtClean="0">
                <a:solidFill>
                  <a:srgbClr val="0000CC"/>
                </a:solidFill>
                <a:latin typeface="Arial Narrow" pitchFamily="34" charset="0"/>
              </a:rPr>
              <a:t>Статья </a:t>
            </a:r>
            <a:r>
              <a:rPr lang="ru-RU" sz="1600" b="1" dirty="0">
                <a:solidFill>
                  <a:srgbClr val="0000CC"/>
                </a:solidFill>
                <a:latin typeface="Arial Narrow" pitchFamily="34" charset="0"/>
              </a:rPr>
              <a:t>15.25 Кодекса Российской Федерации </a:t>
            </a:r>
            <a:endParaRPr lang="en-US" sz="1600" b="1" dirty="0" smtClean="0">
              <a:solidFill>
                <a:srgbClr val="0000CC"/>
              </a:solidFill>
              <a:latin typeface="Arial Narrow" pitchFamily="34" charset="0"/>
            </a:endParaRPr>
          </a:p>
          <a:p>
            <a:pPr algn="ctr"/>
            <a:r>
              <a:rPr lang="ru-RU" sz="1600" b="1" dirty="0" smtClean="0">
                <a:solidFill>
                  <a:srgbClr val="0000CC"/>
                </a:solidFill>
                <a:latin typeface="Arial Narrow" pitchFamily="34" charset="0"/>
              </a:rPr>
              <a:t>«</a:t>
            </a:r>
            <a:r>
              <a:rPr lang="ru-RU" sz="1600" b="1" dirty="0">
                <a:solidFill>
                  <a:srgbClr val="0000CC"/>
                </a:solidFill>
                <a:latin typeface="Arial Narrow" pitchFamily="34" charset="0"/>
              </a:rPr>
              <a:t>Об административных правонарушениях» № 195-ФЗ от 30.12.2011 </a:t>
            </a:r>
            <a:endParaRPr lang="ru-RU" sz="1600" b="1" u="sng" dirty="0">
              <a:solidFill>
                <a:srgbClr val="000000"/>
              </a:solidFill>
              <a:latin typeface="Arial Narrow" pitchFamily="34" charset="0"/>
            </a:endParaRPr>
          </a:p>
        </p:txBody>
      </p:sp>
      <p:graphicFrame>
        <p:nvGraphicFramePr>
          <p:cNvPr id="8" name="Group 13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79044133"/>
              </p:ext>
            </p:extLst>
          </p:nvPr>
        </p:nvGraphicFramePr>
        <p:xfrm>
          <a:off x="251520" y="1628801"/>
          <a:ext cx="8712965" cy="5513248"/>
        </p:xfrm>
        <a:graphic>
          <a:graphicData uri="http://schemas.openxmlformats.org/drawingml/2006/table">
            <a:tbl>
              <a:tblPr firstRow="1">
                <a:tableStyleId>{BC89EF96-8CEA-46FF-86C4-4CE0E7609802}</a:tableStyleId>
              </a:tblPr>
              <a:tblGrid>
                <a:gridCol w="5256583"/>
                <a:gridCol w="3456382"/>
              </a:tblGrid>
              <a:tr h="29595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Вид нарушения </a:t>
                      </a:r>
                    </a:p>
                  </a:txBody>
                  <a:tcPr marL="33231" marR="33231" marT="36000" marB="36000" horzOverflow="overflow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Сумма административного штрафа 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3231" marR="33231" marT="36000" marB="36000" horzOverflow="overflow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952514">
                <a:tc>
                  <a:txBody>
                    <a:bodyPr/>
                    <a:lstStyle/>
                    <a:p>
                      <a:r>
                        <a:rPr lang="ru-RU" sz="1200" b="1" u="sng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Часть 4  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Невыполнение резидентом в установленный внешнеторговым договором срок 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обязанности по получению на свои банковские счета в уполномоченных банках иностранной валюты или валюты Российской Федерации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причитающихся за: </a:t>
                      </a:r>
                    </a:p>
                    <a:p>
                      <a:pPr marL="171450" lvl="0" indent="-171450">
                        <a:buFont typeface="Wingdings" pitchFamily="2" charset="2"/>
                        <a:buChar char="Ø"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переданные нерезидентам товары;</a:t>
                      </a:r>
                    </a:p>
                    <a:p>
                      <a:pPr marL="171450" lvl="0" indent="-171450">
                        <a:buFont typeface="Wingdings" pitchFamily="2" charset="2"/>
                        <a:buChar char="Ø"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выполненные для нерезидентов работы (оказанные нерезидентам услуги, переданные нерезидентам информацию или результаты интеллектуальной деятельности, в том числе исключительные права на них).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 </a:t>
                      </a:r>
                    </a:p>
                    <a:p>
                      <a:r>
                        <a:rPr lang="ru-RU" sz="12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* Административная ответственность не применяется к лицам, обеспечившим получение на свои банковские счета страховой выплаты по договору страхования рисков неисполнения нерезидентом обязательств по внешнеторговому договору в порядке и сроки, которые предусмотрены договором страхования, при наступлении страхового случая, предусмотренного установленным Правительством Российской Федерации в соответствии с Федеральным законом от 17.05.2007 г. № 82-ФЗ "О банке развития" порядком осуществления деятельности по страхованию экспортных кредитов и инвестиций от предпринимательских и (или) политических рисков, при условии, что определенное договором страхования значение соотношения страховой суммы и страховой стоимости (уровень страхового возмещения) равно установленному названным порядком значению или превышает его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3231" marR="33231" marT="36000" marB="36000" horzOverflow="overflow"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 юридическое лицо и на должностных лиц*: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1) в случае зачисления средств с нарушением контрактного срока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в размере 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одной </a:t>
                      </a:r>
                      <a:r>
                        <a:rPr lang="ru-RU" sz="12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стопятидесятой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ставки рефинансирования Банка России 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 суммы денежных средств, зачисленных на счета в уполномоченных банках с нарушением установленного срока, за каждый день просрочки зачисления денежных средств**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2) в случае </a:t>
                      </a:r>
                      <a:r>
                        <a:rPr lang="ru-RU" sz="12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незачисления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денежных средств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в размере 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 трех четвертых до одного размера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суммы денежных средств, не зачисленных на счета в уполномоченных банках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ru-RU" sz="12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** Расчет административного штрафа осуществляется исходя из размера ставки рефинансирования Банка России, действовавшей в период просрочки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3231" marR="33231" marT="36000" marB="36000" anchor="ctr" horzOverflow="overflow"/>
                </a:tc>
              </a:tr>
              <a:tr h="7561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lang="ru-RU" sz="11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3231" marR="33231" marT="36000" marB="3600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3231" marR="33231" marT="36000" marB="36000" horzOverflow="overflow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385473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52663" y="116632"/>
            <a:ext cx="6903988" cy="819365"/>
          </a:xfrm>
        </p:spPr>
        <p:txBody>
          <a:bodyPr/>
          <a:lstStyle/>
          <a:p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Ответственность резидентов за нарушения в области валютного законодательства</a:t>
            </a:r>
          </a:p>
        </p:txBody>
      </p:sp>
      <p:sp>
        <p:nvSpPr>
          <p:cNvPr id="6" name="Rectangle 5" descr="© INSCALE GmbH, 26.05.2010&#10;http://www.presentationload.com/"/>
          <p:cNvSpPr>
            <a:spLocks noChangeArrowheads="1"/>
          </p:cNvSpPr>
          <p:nvPr/>
        </p:nvSpPr>
        <p:spPr bwMode="gray">
          <a:xfrm>
            <a:off x="314877" y="1124744"/>
            <a:ext cx="8568951" cy="6843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08000" tIns="36000" rIns="72000" bIns="36000"/>
          <a:lstStyle/>
          <a:p>
            <a:pPr algn="ctr"/>
            <a:r>
              <a:rPr lang="ru-RU" sz="1600" b="1" dirty="0" smtClean="0">
                <a:solidFill>
                  <a:srgbClr val="0000CC"/>
                </a:solidFill>
                <a:latin typeface="Arial Narrow" pitchFamily="34" charset="0"/>
              </a:rPr>
              <a:t>Статья </a:t>
            </a:r>
            <a:r>
              <a:rPr lang="ru-RU" sz="1600" b="1" dirty="0">
                <a:solidFill>
                  <a:srgbClr val="0000CC"/>
                </a:solidFill>
                <a:latin typeface="Arial Narrow" pitchFamily="34" charset="0"/>
              </a:rPr>
              <a:t>15.25 Кодекса Российской Федерации </a:t>
            </a:r>
            <a:endParaRPr lang="en-US" sz="1600" b="1" dirty="0" smtClean="0">
              <a:solidFill>
                <a:srgbClr val="0000CC"/>
              </a:solidFill>
              <a:latin typeface="Arial Narrow" pitchFamily="34" charset="0"/>
            </a:endParaRPr>
          </a:p>
          <a:p>
            <a:pPr algn="ctr"/>
            <a:r>
              <a:rPr lang="ru-RU" sz="1600" b="1" dirty="0" smtClean="0">
                <a:solidFill>
                  <a:srgbClr val="0000CC"/>
                </a:solidFill>
                <a:latin typeface="Arial Narrow" pitchFamily="34" charset="0"/>
              </a:rPr>
              <a:t>«</a:t>
            </a:r>
            <a:r>
              <a:rPr lang="ru-RU" sz="1600" b="1" dirty="0">
                <a:solidFill>
                  <a:srgbClr val="0000CC"/>
                </a:solidFill>
                <a:latin typeface="Arial Narrow" pitchFamily="34" charset="0"/>
              </a:rPr>
              <a:t>Об административных правонарушениях» № 195-ФЗ от </a:t>
            </a:r>
            <a:r>
              <a:rPr lang="ru-RU" sz="1600" b="1" dirty="0" smtClean="0">
                <a:solidFill>
                  <a:srgbClr val="0000CC"/>
                </a:solidFill>
                <a:latin typeface="Arial Narrow" pitchFamily="34" charset="0"/>
              </a:rPr>
              <a:t>30.12.2011</a:t>
            </a:r>
            <a:endParaRPr lang="ru-RU" sz="1600" b="1" u="sng" dirty="0">
              <a:solidFill>
                <a:srgbClr val="000000"/>
              </a:solidFill>
              <a:latin typeface="Arial Narrow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1998546"/>
              </p:ext>
            </p:extLst>
          </p:nvPr>
        </p:nvGraphicFramePr>
        <p:xfrm>
          <a:off x="251082" y="1700807"/>
          <a:ext cx="8712969" cy="4863401"/>
        </p:xfrm>
        <a:graphic>
          <a:graphicData uri="http://schemas.openxmlformats.org/drawingml/2006/table">
            <a:tbl>
              <a:tblPr firstRow="1">
                <a:tableStyleId>{BC89EF96-8CEA-46FF-86C4-4CE0E7609802}</a:tableStyleId>
              </a:tblPr>
              <a:tblGrid>
                <a:gridCol w="4680958"/>
                <a:gridCol w="4032011"/>
              </a:tblGrid>
              <a:tr h="24757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Вид нарушения 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3231" marR="33231" marT="36000" marB="36000" anchor="ctr" horzOverflow="overflow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Сумма административного штрафа 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3231" marR="33231" marT="36000" marB="36000" anchor="ctr" horzOverflow="overflow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649103">
                <a:tc>
                  <a:txBody>
                    <a:bodyPr/>
                    <a:lstStyle/>
                    <a:p>
                      <a:pPr marL="0" lvl="0" indent="0">
                        <a:buFont typeface="Wingdings" pitchFamily="2" charset="2"/>
                        <a:buNone/>
                      </a:pPr>
                      <a:r>
                        <a:rPr lang="ru-RU" sz="1200" b="1" u="sng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Часть</a:t>
                      </a:r>
                      <a:r>
                        <a:rPr lang="ru-RU" sz="1200" b="1" u="sng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6</a:t>
                      </a:r>
                      <a:endParaRPr lang="ru-RU" sz="1200" b="1" u="sng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lvl="0" indent="-171450">
                        <a:buFont typeface="Wingdings" pitchFamily="2" charset="2"/>
                        <a:buChar char="q"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Несоблюдение резидентом установленного 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порядка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представления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форм учета и отчетности по валютным операциям (Справка о валютных операциях, Справка о подтверждающих документах)</a:t>
                      </a:r>
                    </a:p>
                    <a:p>
                      <a:pPr marL="171450" lvl="0" indent="-171450">
                        <a:buFont typeface="Wingdings" pitchFamily="2" charset="2"/>
                        <a:buChar char="q"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Нарушение резидентом установленных 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правил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оформления 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Паспортов сделок (в том числе срока оформления или переоформления Паспорта сделки).</a:t>
                      </a:r>
                    </a:p>
                    <a:p>
                      <a:pPr marL="171450" indent="-171450">
                        <a:buFont typeface="Wingdings" pitchFamily="2" charset="2"/>
                        <a:buChar char="q"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Нарушение резидентом установленного 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порядка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представления подтверждающих документов и информации при осуществлении валютных операций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3231" marR="33231" marT="36000" marB="36000" anchor="ctr" horzOverflow="overflow"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 юридическое лицо  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40 000 - 50 000 рублей.</a:t>
                      </a:r>
                      <a:endParaRPr lang="ru-RU" sz="12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 должностных лиц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4 000 - 5 000 рублей.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3231" marR="33231" marT="36000" marB="36000" horzOverflow="overflow"/>
                </a:tc>
              </a:tr>
              <a:tr h="1649103">
                <a:tc>
                  <a:txBody>
                    <a:bodyPr/>
                    <a:lstStyle/>
                    <a:p>
                      <a:pPr marL="0" marR="0" indent="0" algn="l" defTabSz="9143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Несоблюдение резидентом установленных 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сроков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представления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форм учета и отчетности по валютным операциям (Справка о валютных операциях, Справка о подтверждающих документах), подтверждающих документов и информации при осуществлении валютных операций</a:t>
                      </a:r>
                    </a:p>
                    <a:p>
                      <a:pPr marL="171450" indent="-171450">
                        <a:buFont typeface="Wingdings" pitchFamily="2" charset="2"/>
                        <a:buChar char="Ø"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33231" marR="33231" marT="36000" marB="36000" horzOverflow="overflow"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1) не более чем на 10 дней: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 юридическое лицо  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5 000 - 15 000 рублей.</a:t>
                      </a:r>
                      <a:endParaRPr lang="ru-RU" sz="12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 должностных лиц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предупреждение или 500 –</a:t>
                      </a:r>
                      <a:r>
                        <a:rPr lang="en-US" sz="1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12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1 000 рублей.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2) более чем на 10, но не более чем на 30 дней: 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 юридическое лицо  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20 000 - 30 000 рублей.</a:t>
                      </a:r>
                      <a:endParaRPr lang="ru-RU" sz="12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 должностных лиц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2 000 - 3 000 рублей.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3) более чем на 30 дней: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 юридическое лицо  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40 000 - 50 000 рублей.</a:t>
                      </a:r>
                      <a:endParaRPr lang="ru-RU" sz="12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 должностных лиц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4 000 - 5 000 рублей.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3231" marR="33231" marT="36000" marB="36000" horzOverflow="overflow"/>
                </a:tc>
              </a:tr>
              <a:tr h="593561">
                <a:tc>
                  <a:txBody>
                    <a:bodyPr/>
                    <a:lstStyle/>
                    <a:p>
                      <a:pPr marL="171450" indent="-171450">
                        <a:buFont typeface="Wingdings" pitchFamily="2" charset="2"/>
                        <a:buChar char="Ø"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Повторное совершение действий (бездействие), предусмотренных частью 6 статьи 15.25</a:t>
                      </a:r>
                    </a:p>
                  </a:txBody>
                  <a:tcPr marL="33231" marR="33231" marT="36000" marB="36000" horzOverflow="overflow"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 должностных лиц</a:t>
                      </a:r>
                      <a:r>
                        <a:rPr lang="ru-RU" sz="12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30 000 – 40 000 рублей</a:t>
                      </a:r>
                    </a:p>
                    <a:p>
                      <a:r>
                        <a:rPr lang="ru-RU" sz="12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 юридическое лицо </a:t>
                      </a:r>
                      <a:r>
                        <a:rPr lang="en-US" sz="12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120</a:t>
                      </a:r>
                      <a:r>
                        <a:rPr lang="ru-RU" sz="12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000 – </a:t>
                      </a:r>
                      <a:r>
                        <a:rPr lang="en-US" sz="12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150</a:t>
                      </a:r>
                      <a:r>
                        <a:rPr lang="ru-RU" sz="12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000 рублей</a:t>
                      </a:r>
                      <a:endParaRPr lang="ru-RU" sz="12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3231" marR="33231" marT="36000" marB="36000" horzOverflow="overflow"/>
                </a:tc>
              </a:tr>
            </a:tbl>
          </a:graphicData>
        </a:graphic>
      </p:graphicFrame>
      <p:pic>
        <p:nvPicPr>
          <p:cNvPr id="10242" name="Picture 2" descr="F:\iCA6TSDRJ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803184"/>
            <a:ext cx="1233737" cy="860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609436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620688"/>
            <a:ext cx="6646154" cy="332399"/>
          </a:xfrm>
        </p:spPr>
        <p:txBody>
          <a:bodyPr/>
          <a:lstStyle/>
          <a:p>
            <a:r>
              <a:rPr lang="ru-RU" altLang="ru-RU" sz="2400" dirty="0">
                <a:solidFill>
                  <a:schemeClr val="bg1"/>
                </a:solidFill>
                <a:latin typeface="Century Gothic" pitchFamily="34" charset="0"/>
              </a:rPr>
              <a:t>Административная ответственность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42D87-AE62-47D4-B99A-AC4B51CE1CB9}" type="slidenum">
              <a:rPr lang="ru-RU" smtClean="0">
                <a:solidFill>
                  <a:srgbClr val="FFFFFF"/>
                </a:solidFill>
              </a:rPr>
              <a:pPr/>
              <a:t>14</a:t>
            </a:fld>
            <a:endParaRPr lang="ru-RU" dirty="0">
              <a:solidFill>
                <a:srgbClr val="FFFFFF"/>
              </a:solidFill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425" y="3108325"/>
            <a:ext cx="6151563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188993" y="3290501"/>
            <a:ext cx="276601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Административная ответственность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024941" y="3299734"/>
            <a:ext cx="3094117" cy="2585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ru-RU" altLang="ru-RU" b="1" dirty="0">
                <a:latin typeface="Century Gothic" pitchFamily="34" charset="0"/>
              </a:rPr>
              <a:t>Административная ответственность</a:t>
            </a:r>
          </a:p>
        </p:txBody>
      </p:sp>
      <p:sp>
        <p:nvSpPr>
          <p:cNvPr id="9" name="Rectangle 6"/>
          <p:cNvSpPr txBox="1">
            <a:spLocks noChangeArrowheads="1"/>
          </p:cNvSpPr>
          <p:nvPr/>
        </p:nvSpPr>
        <p:spPr bwMode="auto">
          <a:xfrm>
            <a:off x="228600" y="1439863"/>
            <a:ext cx="8807896" cy="501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65113" indent="-265113" algn="l" rtl="0" eaLnBrk="0" fontAlgn="base" hangingPunct="0">
              <a:spcBef>
                <a:spcPct val="0"/>
              </a:spcBef>
              <a:spcAft>
                <a:spcPct val="30000"/>
              </a:spcAft>
              <a:buBlip>
                <a:blip r:embed="rId3"/>
              </a:buBlip>
              <a:defRPr sz="14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550863" indent="-284163" algn="l" rtl="0" eaLnBrk="0" fontAlgn="base" hangingPunct="0">
              <a:spcBef>
                <a:spcPct val="0"/>
              </a:spcBef>
              <a:spcAft>
                <a:spcPct val="30000"/>
              </a:spcAft>
              <a:buBlip>
                <a:blip r:embed="rId3"/>
              </a:buBlip>
              <a:defRPr sz="1400">
                <a:solidFill>
                  <a:schemeClr val="tx1"/>
                </a:solidFill>
                <a:latin typeface="Arial" charset="0"/>
              </a:defRPr>
            </a:lvl2pPr>
            <a:lvl3pPr marL="1236663" indent="-228600" algn="l" rtl="0" eaLnBrk="0" fontAlgn="base" hangingPunct="0">
              <a:spcBef>
                <a:spcPct val="0"/>
              </a:spcBef>
              <a:spcAft>
                <a:spcPct val="3000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44650" indent="-228600" algn="l" rtl="0" eaLnBrk="0" fontAlgn="base" hangingPunct="0">
              <a:spcBef>
                <a:spcPct val="0"/>
              </a:spcBef>
              <a:spcAft>
                <a:spcPct val="3000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3000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fontAlgn="base">
              <a:spcBef>
                <a:spcPct val="0"/>
              </a:spcBef>
              <a:spcAft>
                <a:spcPct val="3000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fontAlgn="base">
              <a:spcBef>
                <a:spcPct val="0"/>
              </a:spcBef>
              <a:spcAft>
                <a:spcPct val="3000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fontAlgn="base">
              <a:spcBef>
                <a:spcPct val="0"/>
              </a:spcBef>
              <a:spcAft>
                <a:spcPct val="3000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fontAlgn="base">
              <a:spcBef>
                <a:spcPct val="0"/>
              </a:spcBef>
              <a:spcAft>
                <a:spcPct val="3000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265113" marR="0" lvl="0" indent="-2651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30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	</a:t>
            </a: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Кодекс РФ об административных правонарушениях:  </a:t>
            </a:r>
            <a:b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</a:b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		</a:t>
            </a:r>
            <a:endParaRPr kumimoji="0" lang="ru-RU" sz="1400" b="1" i="0" u="none" strike="noStrike" kern="0" cap="none" spc="0" normalizeH="0" baseline="0" noProof="0" dirty="0" smtClean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265113" marR="0" lvl="0" indent="-2651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Статья 4.5. 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Давность привлечения к административной ответственности: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kern="0" dirty="0">
                <a:solidFill>
                  <a:srgbClr val="4D4D4D"/>
                </a:solidFill>
              </a:rPr>
              <a:t>	</a:t>
            </a:r>
            <a:endParaRPr lang="ru-RU" kern="0" dirty="0" smtClean="0">
              <a:solidFill>
                <a:srgbClr val="4D4D4D"/>
              </a:solidFill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kern="0" dirty="0">
                <a:solidFill>
                  <a:srgbClr val="4D4D4D"/>
                </a:solidFill>
              </a:rPr>
              <a:t>	</a:t>
            </a:r>
            <a:r>
              <a:rPr lang="en-US" kern="0" dirty="0" smtClean="0">
                <a:solidFill>
                  <a:srgbClr val="FF0000"/>
                </a:solidFill>
              </a:rPr>
              <a:t>C 1 </a:t>
            </a:r>
            <a:r>
              <a:rPr lang="ru-RU" kern="0" dirty="0" smtClean="0">
                <a:solidFill>
                  <a:srgbClr val="FF0000"/>
                </a:solidFill>
              </a:rPr>
              <a:t>года до 2 лет увеличен срок давности привлечения к административной ответственности 	за нарушение валютного законодательства и актов органов валютного регулирования с 	16.04.2016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	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(№89-ФЗ от 05.04.2016 «О внесении</a:t>
            </a:r>
            <a:r>
              <a:rPr kumimoji="0" lang="ru-RU" sz="14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изменений в статью 15.25 КоАП)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  <a:p>
            <a:pPr marL="265113" marR="0" lvl="0" indent="-2651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Статья 13.19. 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Нарушение порядка представления </a:t>
            </a: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статистической информации </a:t>
            </a:r>
          </a:p>
          <a:p>
            <a:pPr marL="540000" marR="0" lvl="0" indent="0" algn="l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Нарушение должностным лицом, ответственным за представление статистической информации, необходимой для проведения государственных статистических наблюдений, порядка </a:t>
            </a:r>
            <a:b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</a:b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ее представления, а равно представление недостоверной статистической информации —</a:t>
            </a:r>
            <a:b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</a:b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административный штраф в размере от 3.000 до 5.000 рублей</a:t>
            </a:r>
          </a:p>
          <a:p>
            <a:pPr marL="265113" marR="0" lvl="0" indent="-2651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endParaRPr kumimoji="0" lang="ru-RU" sz="1400" b="0" i="0" u="none" strike="noStrike" kern="0" cap="none" spc="0" normalizeH="0" baseline="0" noProof="0" dirty="0" smtClean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265113" marR="0" lvl="0" indent="-2651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Статья 14.50.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Неисполнение обязанностей при осуществлении </a:t>
            </a: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внешнеторговых бартерных сделок</a:t>
            </a:r>
          </a:p>
          <a:p>
            <a:pPr marL="540000" marR="0" lvl="0" indent="0" algn="l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Неисполнение в установленные сроки при осуществлении внешнеторговых бартерных сделок обязанности по ввозу в РФ равноценных по стоимости товаров, оказанию иностранными лицами равноценных услуг … либо обязанности по зачислению на счета в уполномоченных банках денежных средств, если сделки предусматривают частичное использование денежных и (или) иных платежных средств …. —  административный штраф на ДЛ от 10.000 до 20.000 рублей;</a:t>
            </a:r>
            <a:b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</a:b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на ЮЛ — от 1/2 до однократного размера стоимости товаров, явившихся предметами АП</a:t>
            </a:r>
            <a:endParaRPr kumimoji="0" lang="ru-RU" altLang="ru-RU" sz="14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536839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6646154" cy="775597"/>
          </a:xfrm>
        </p:spPr>
        <p:txBody>
          <a:bodyPr/>
          <a:lstStyle/>
          <a:p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Обслуживание  ВЭД </a:t>
            </a:r>
            <a:b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валютный контроль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6" name="Объект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9926241"/>
              </p:ext>
            </p:extLst>
          </p:nvPr>
        </p:nvGraphicFramePr>
        <p:xfrm>
          <a:off x="5508104" y="1844824"/>
          <a:ext cx="2566209" cy="38166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8" name="Фотография Photo Editor" r:id="rId3" imgW="2095682" imgH="3139712" progId="">
                  <p:embed/>
                </p:oleObj>
              </mc:Choice>
              <mc:Fallback>
                <p:oleObj name="Фотография Photo Editor" r:id="rId3" imgW="2095682" imgH="3139712" progId="">
                  <p:embed/>
                  <p:pic>
                    <p:nvPicPr>
                      <p:cNvPr id="0" name="Picture 2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8104" y="1844824"/>
                        <a:ext cx="2566209" cy="381667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Прямоугольник 18"/>
          <p:cNvSpPr/>
          <p:nvPr/>
        </p:nvSpPr>
        <p:spPr>
          <a:xfrm>
            <a:off x="611560" y="2420888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marL="180975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0" i="0" u="none" strike="noStrike" kern="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</a:rPr>
              <a:t>Спасибо</a:t>
            </a:r>
          </a:p>
          <a:p>
            <a:pPr marL="180975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0" i="0" u="none" strike="noStrike" kern="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</a:rPr>
              <a:t>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33003283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6646154" cy="664797"/>
          </a:xfrm>
        </p:spPr>
        <p:txBody>
          <a:bodyPr/>
          <a:lstStyle/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Валютное регулирование и валютный контроль в Российской Федерации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9" name="Textfeld 56"/>
          <p:cNvSpPr txBox="1"/>
          <p:nvPr/>
        </p:nvSpPr>
        <p:spPr bwMode="gray">
          <a:xfrm>
            <a:off x="-85900" y="2867197"/>
            <a:ext cx="1295675" cy="517495"/>
          </a:xfrm>
          <a:prstGeom prst="rect">
            <a:avLst/>
          </a:prstGeom>
          <a:noFill/>
        </p:spPr>
        <p:txBody>
          <a:bodyPr wrap="square" rIns="0" numCol="1" spcCol="0" rtlCol="0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b="1" dirty="0">
              <a:solidFill>
                <a:srgbClr val="333333"/>
              </a:solidFill>
              <a:latin typeface="Arial"/>
            </a:endParaRPr>
          </a:p>
        </p:txBody>
      </p:sp>
      <p:sp>
        <p:nvSpPr>
          <p:cNvPr id="45" name="Textfeld 56"/>
          <p:cNvSpPr txBox="1"/>
          <p:nvPr/>
        </p:nvSpPr>
        <p:spPr bwMode="gray">
          <a:xfrm>
            <a:off x="1979712" y="3162616"/>
            <a:ext cx="468052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90000"/>
              </a:lnSpc>
              <a:buFont typeface="Arial" pitchFamily="34" charset="0"/>
              <a:buChar char="•"/>
              <a:defRPr/>
            </a:pPr>
            <a:endParaRPr lang="en-US" sz="1000" b="1" dirty="0">
              <a:solidFill>
                <a:srgbClr val="0000FF"/>
              </a:solidFill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827583" y="1412776"/>
            <a:ext cx="8087281" cy="1296144"/>
          </a:xfrm>
          <a:prstGeom prst="rect">
            <a:avLst/>
          </a:prstGeom>
          <a:solidFill>
            <a:srgbClr val="66FFFF">
              <a:alpha val="43000"/>
            </a:srgb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lIns="90000" tIns="46800" rIns="90000" bIns="46800" anchor="ctr"/>
          <a:lstStyle/>
          <a:p>
            <a:pPr algn="ctr"/>
            <a:r>
              <a:rPr lang="ru-RU" sz="1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Основные законодательные акты и нормативные документы Банка России, устанавливающие порядок    осуществления валютных операций</a:t>
            </a:r>
            <a:endParaRPr lang="ru-RU" sz="1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48" name="Textfeld 56"/>
          <p:cNvSpPr txBox="1"/>
          <p:nvPr/>
        </p:nvSpPr>
        <p:spPr bwMode="gray">
          <a:xfrm>
            <a:off x="827583" y="2867197"/>
            <a:ext cx="8087282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ru-RU" sz="1600" b="1" dirty="0" smtClean="0">
                <a:solidFill>
                  <a:srgbClr val="800000"/>
                </a:solidFill>
              </a:rPr>
              <a:t>Федеральный закон Российской Федерации от 10.12.2003 № 173-ФЗ </a:t>
            </a:r>
            <a:r>
              <a:rPr lang="ru-RU" sz="1600" b="1" dirty="0" smtClean="0">
                <a:solidFill>
                  <a:srgbClr val="000066"/>
                </a:solidFill>
              </a:rPr>
              <a:t>«О валютном регулировании и валютном контроле»</a:t>
            </a:r>
          </a:p>
          <a:p>
            <a:pPr marL="171450" indent="-171450" algn="just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ru-RU" sz="1600" b="1" dirty="0" smtClean="0">
                <a:solidFill>
                  <a:srgbClr val="800000"/>
                </a:solidFill>
              </a:rPr>
              <a:t>Инструкция Банка России от 04.06.2012 № 138-И</a:t>
            </a:r>
            <a:r>
              <a:rPr lang="ru-RU" sz="1600" b="1" dirty="0" smtClean="0">
                <a:solidFill>
                  <a:srgbClr val="000066"/>
                </a:solidFill>
              </a:rPr>
              <a:t> «О порядке представления резидентами и нерезидентами уполномоченным банкам документов и информации, связанных с проведением валютных операций, порядке оформления паспортов сделок, а также порядке учета уполномоченными банками валютных операций и контроля за их проведением»</a:t>
            </a:r>
          </a:p>
          <a:p>
            <a:pPr marL="171450" indent="-171450" algn="just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ru-RU" sz="1600" b="1" dirty="0" smtClean="0">
                <a:solidFill>
                  <a:srgbClr val="800000"/>
                </a:solidFill>
              </a:rPr>
              <a:t>Инструкция Банка </a:t>
            </a:r>
            <a:r>
              <a:rPr lang="ru-RU" sz="1600" b="1" dirty="0">
                <a:solidFill>
                  <a:srgbClr val="800000"/>
                </a:solidFill>
              </a:rPr>
              <a:t>России от 30.03.2004 № </a:t>
            </a:r>
            <a:r>
              <a:rPr lang="ru-RU" sz="1600" b="1" dirty="0" smtClean="0">
                <a:solidFill>
                  <a:srgbClr val="800000"/>
                </a:solidFill>
              </a:rPr>
              <a:t>111-И </a:t>
            </a:r>
            <a:r>
              <a:rPr lang="ru-RU" sz="1600" b="1" dirty="0" smtClean="0">
                <a:solidFill>
                  <a:srgbClr val="000066"/>
                </a:solidFill>
              </a:rPr>
              <a:t>«Об обязательной продаже части валютной выручки на внутреннем валютном рынке Российской Федерации»</a:t>
            </a:r>
            <a:endParaRPr lang="en-US" sz="1600" b="1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420245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260648"/>
            <a:ext cx="6444457" cy="664797"/>
          </a:xfrm>
        </p:spPr>
        <p:txBody>
          <a:bodyPr/>
          <a:lstStyle/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Документы валютного контроля, установленные Банком России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Скругленный прямоугольник 3"/>
          <p:cNvSpPr/>
          <p:nvPr/>
        </p:nvSpPr>
        <p:spPr bwMode="auto">
          <a:xfrm>
            <a:off x="3615174" y="1290059"/>
            <a:ext cx="4957354" cy="428628"/>
          </a:xfrm>
          <a:prstGeom prst="roundRect">
            <a:avLst>
              <a:gd name="adj" fmla="val 5327"/>
            </a:avLst>
          </a:prstGeom>
          <a:solidFill>
            <a:schemeClr val="accent5">
              <a:lumMod val="40000"/>
              <a:lumOff val="60000"/>
            </a:schemeClr>
          </a:solidFill>
          <a:ln w="12700" algn="ctr">
            <a:solidFill>
              <a:srgbClr val="C0C0C0"/>
            </a:solidFill>
            <a:miter lim="800000"/>
            <a:headEnd/>
            <a:tailEnd/>
          </a:ln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</p:spPr>
        <p:txBody>
          <a:bodyPr lIns="72000" tIns="0" rIns="72000" bIns="0" anchor="ctr"/>
          <a:lstStyle/>
          <a:p>
            <a:pPr algn="just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r>
              <a:rPr lang="ru-RU" b="1" dirty="0" smtClean="0">
                <a:solidFill>
                  <a:srgbClr val="0000CC"/>
                </a:solidFill>
              </a:rPr>
              <a:t>Инструкция Банка России от 04.06.2012 № 138-И</a:t>
            </a:r>
            <a:endParaRPr lang="ru-RU" dirty="0" smtClean="0">
              <a:solidFill>
                <a:srgbClr val="0000CC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 bwMode="auto">
          <a:xfrm>
            <a:off x="323528" y="1235930"/>
            <a:ext cx="2120837" cy="536886"/>
          </a:xfrm>
          <a:prstGeom prst="round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blurRad="127000" dist="38100" dir="2700000" algn="tl" rotWithShape="0">
              <a:prstClr val="black">
                <a:alpha val="40000"/>
              </a:prstClr>
            </a:outerShdw>
          </a:effectLst>
        </p:spPr>
        <p:txBody>
          <a:bodyPr lIns="36000" tIns="72000" rIns="36000" bIns="72000" anchor="ctr"/>
          <a:lstStyle/>
          <a:p>
            <a:pPr algn="ctr" eaLnBrk="0" hangingPunct="0">
              <a:lnSpc>
                <a:spcPct val="95000"/>
              </a:lnSpc>
              <a:spcAft>
                <a:spcPts val="600"/>
              </a:spcAft>
              <a:defRPr/>
            </a:pPr>
            <a:r>
              <a:rPr lang="ru-RU" sz="1400" b="1" dirty="0" smtClean="0">
                <a:solidFill>
                  <a:srgbClr val="0000CC"/>
                </a:solidFill>
                <a:cs typeface="Tahoma" pitchFamily="34" charset="0"/>
              </a:rPr>
              <a:t>Документ </a:t>
            </a:r>
          </a:p>
          <a:p>
            <a:pPr algn="ctr" eaLnBrk="0" hangingPunct="0">
              <a:lnSpc>
                <a:spcPct val="95000"/>
              </a:lnSpc>
              <a:spcAft>
                <a:spcPts val="600"/>
              </a:spcAft>
              <a:defRPr/>
            </a:pPr>
            <a:r>
              <a:rPr lang="ru-RU" sz="1400" b="1" dirty="0" smtClean="0">
                <a:solidFill>
                  <a:srgbClr val="0000CC"/>
                </a:solidFill>
                <a:cs typeface="Tahoma" pitchFamily="34" charset="0"/>
              </a:rPr>
              <a:t>Банка России</a:t>
            </a:r>
            <a:endParaRPr lang="ru-RU" sz="1400" b="1" dirty="0">
              <a:solidFill>
                <a:srgbClr val="0000CC"/>
              </a:solidFill>
              <a:cs typeface="Tahoma" pitchFamily="34" charset="0"/>
            </a:endParaRPr>
          </a:p>
        </p:txBody>
      </p:sp>
      <p:sp>
        <p:nvSpPr>
          <p:cNvPr id="6" name="Gleichschenkliges Dreieck 51"/>
          <p:cNvSpPr>
            <a:spLocks noChangeAspect="1"/>
          </p:cNvSpPr>
          <p:nvPr/>
        </p:nvSpPr>
        <p:spPr bwMode="gray">
          <a:xfrm rot="5400000">
            <a:off x="2911703" y="1113100"/>
            <a:ext cx="307485" cy="731310"/>
          </a:xfrm>
          <a:prstGeom prst="triangle">
            <a:avLst>
              <a:gd name="adj" fmla="val 50000"/>
            </a:avLst>
          </a:prstGeom>
          <a:solidFill>
            <a:srgbClr val="92D050"/>
          </a:solidFill>
          <a:ln w="12700">
            <a:solidFill>
              <a:srgbClr val="FFFFFF"/>
            </a:solidFill>
            <a:miter lim="800000"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0000" endA="300" endPos="55000" dir="5400000" sy="-100000" algn="bl" rotWithShape="0"/>
          </a:effectLst>
        </p:spPr>
        <p:txBody>
          <a:bodyPr lIns="72000" tIns="0" rIns="0" bIns="0" anchor="ctr" anchorCtr="0"/>
          <a:lstStyle/>
          <a:p>
            <a:pPr marL="88900" indent="-88900">
              <a:lnSpc>
                <a:spcPct val="95000"/>
              </a:lnSpc>
              <a:spcAft>
                <a:spcPts val="600"/>
              </a:spcAft>
              <a:buClr>
                <a:srgbClr val="FFFFFF">
                  <a:lumMod val="50000"/>
                </a:srgbClr>
              </a:buClr>
              <a:buSzPct val="80000"/>
              <a:tabLst>
                <a:tab pos="361950" algn="r"/>
                <a:tab pos="1076325" algn="r"/>
                <a:tab pos="1790700" algn="r"/>
                <a:tab pos="2514600" algn="r"/>
                <a:tab pos="3228975" algn="r"/>
                <a:tab pos="3943350" algn="r"/>
                <a:tab pos="4667250" algn="r"/>
                <a:tab pos="5381625" algn="r"/>
                <a:tab pos="6096000" algn="r"/>
                <a:tab pos="6819900" algn="r"/>
                <a:tab pos="7534275" algn="r"/>
              </a:tabLst>
              <a:defRPr/>
            </a:pPr>
            <a:endParaRPr lang="en-US" sz="2000" b="1" kern="0" noProof="1">
              <a:solidFill>
                <a:srgbClr val="FFFFFF"/>
              </a:solidFill>
              <a:effectLst>
                <a:innerShdw blurRad="63500" dist="635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7" name="Скругленный прямоугольник 6"/>
          <p:cNvSpPr/>
          <p:nvPr/>
        </p:nvSpPr>
        <p:spPr bwMode="auto">
          <a:xfrm>
            <a:off x="387258" y="1997887"/>
            <a:ext cx="1850994" cy="6477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" algn="ctr">
            <a:solidFill>
              <a:srgbClr val="C0C0C0"/>
            </a:solidFill>
            <a:miter lim="800000"/>
            <a:headEnd/>
            <a:tailEnd/>
          </a:ln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</p:spPr>
        <p:txBody>
          <a:bodyPr lIns="72000" tIns="0" rIns="0" bIns="0" anchor="ctr"/>
          <a:lstStyle/>
          <a:p>
            <a:pPr algn="ctr" eaLnBrk="0" hangingPunct="0">
              <a:defRPr/>
            </a:pPr>
            <a:r>
              <a:rPr lang="ru-RU" sz="1600" b="1" dirty="0">
                <a:solidFill>
                  <a:srgbClr val="800000"/>
                </a:solidFill>
                <a:cs typeface="Tahoma" pitchFamily="34" charset="0"/>
              </a:rPr>
              <a:t>Паспорт сделки</a:t>
            </a:r>
          </a:p>
        </p:txBody>
      </p:sp>
      <p:sp>
        <p:nvSpPr>
          <p:cNvPr id="8" name="Скругленный прямоугольник 7"/>
          <p:cNvSpPr/>
          <p:nvPr/>
        </p:nvSpPr>
        <p:spPr bwMode="auto">
          <a:xfrm>
            <a:off x="2474820" y="1934554"/>
            <a:ext cx="6097708" cy="774366"/>
          </a:xfrm>
          <a:prstGeom prst="roundRect">
            <a:avLst/>
          </a:prstGeom>
          <a:gradFill rotWithShape="1">
            <a:gsLst>
              <a:gs pos="0">
                <a:schemeClr val="accent5">
                  <a:lumMod val="60000"/>
                  <a:lumOff val="40000"/>
                </a:schemeClr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blurRad="127000" dist="38100" dir="2700000" algn="tl" rotWithShape="0">
              <a:prstClr val="black">
                <a:alpha val="40000"/>
              </a:prstClr>
            </a:outerShdw>
          </a:effectLst>
        </p:spPr>
        <p:txBody>
          <a:bodyPr lIns="108000" tIns="36000" rIns="72000" bIns="36000" anchor="ctr"/>
          <a:lstStyle/>
          <a:p>
            <a:pPr algn="just">
              <a:lnSpc>
                <a:spcPct val="95000"/>
              </a:lnSpc>
              <a:defRPr/>
            </a:pPr>
            <a:r>
              <a:rPr lang="ru-RU" b="1" dirty="0" smtClean="0">
                <a:solidFill>
                  <a:srgbClr val="000000"/>
                </a:solidFill>
              </a:rPr>
              <a:t>Документ </a:t>
            </a:r>
            <a:r>
              <a:rPr lang="ru-RU" b="1" dirty="0">
                <a:solidFill>
                  <a:srgbClr val="000000"/>
                </a:solidFill>
              </a:rPr>
              <a:t>валютного контроля, установленный Банком России и содержащий основные сведения о внешнеторговом или кредитном договоре (договоре займа), заключенном между резидентом и нерезидентом</a:t>
            </a:r>
          </a:p>
        </p:txBody>
      </p:sp>
      <p:sp>
        <p:nvSpPr>
          <p:cNvPr id="10" name="Скругленный прямоугольник 9"/>
          <p:cNvSpPr/>
          <p:nvPr/>
        </p:nvSpPr>
        <p:spPr bwMode="auto">
          <a:xfrm>
            <a:off x="387257" y="3429000"/>
            <a:ext cx="1850995" cy="104551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" algn="ctr">
            <a:solidFill>
              <a:srgbClr val="C0C0C0"/>
            </a:solidFill>
            <a:miter lim="800000"/>
            <a:headEnd/>
            <a:tailEnd/>
          </a:ln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anchor="ctr"/>
          <a:lstStyle/>
          <a:p>
            <a:pPr algn="ctr" eaLnBrk="0" hangingPunct="0">
              <a:defRPr/>
            </a:pPr>
            <a:r>
              <a:rPr lang="ru-RU" sz="1600" b="1" dirty="0">
                <a:solidFill>
                  <a:srgbClr val="800000"/>
                </a:solidFill>
                <a:cs typeface="Tahoma" pitchFamily="34" charset="0"/>
              </a:rPr>
              <a:t>Справка </a:t>
            </a:r>
            <a:endParaRPr lang="ru-RU" sz="1600" b="1" dirty="0" smtClean="0">
              <a:solidFill>
                <a:srgbClr val="800000"/>
              </a:solidFill>
              <a:cs typeface="Tahoma" pitchFamily="34" charset="0"/>
            </a:endParaRPr>
          </a:p>
          <a:p>
            <a:pPr algn="ctr" eaLnBrk="0" hangingPunct="0">
              <a:defRPr/>
            </a:pPr>
            <a:r>
              <a:rPr lang="ru-RU" sz="1600" b="1" dirty="0" smtClean="0">
                <a:solidFill>
                  <a:srgbClr val="800000"/>
                </a:solidFill>
                <a:cs typeface="Tahoma" pitchFamily="34" charset="0"/>
              </a:rPr>
              <a:t>о </a:t>
            </a:r>
            <a:r>
              <a:rPr lang="ru-RU" sz="1600" b="1" dirty="0">
                <a:solidFill>
                  <a:srgbClr val="800000"/>
                </a:solidFill>
                <a:cs typeface="Tahoma" pitchFamily="34" charset="0"/>
              </a:rPr>
              <a:t>валютных операциях</a:t>
            </a:r>
          </a:p>
        </p:txBody>
      </p:sp>
      <p:sp>
        <p:nvSpPr>
          <p:cNvPr id="11" name="Скругленный прямоугольник 10"/>
          <p:cNvSpPr/>
          <p:nvPr/>
        </p:nvSpPr>
        <p:spPr bwMode="auto">
          <a:xfrm>
            <a:off x="2444366" y="2986735"/>
            <a:ext cx="6199600" cy="2179081"/>
          </a:xfrm>
          <a:prstGeom prst="roundRect">
            <a:avLst/>
          </a:prstGeom>
          <a:gradFill rotWithShape="1">
            <a:gsLst>
              <a:gs pos="0">
                <a:schemeClr val="accent5">
                  <a:lumMod val="60000"/>
                  <a:lumOff val="40000"/>
                </a:schemeClr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blurRad="127000" dist="38100" dir="2700000" algn="tl" rotWithShape="0">
              <a:prstClr val="black">
                <a:alpha val="40000"/>
              </a:prstClr>
            </a:outerShdw>
          </a:effectLst>
        </p:spPr>
        <p:txBody>
          <a:bodyPr lIns="108000" tIns="36000" rIns="72000" bIns="36000" anchor="ctr"/>
          <a:lstStyle/>
          <a:p>
            <a:pPr algn="just">
              <a:lnSpc>
                <a:spcPct val="95000"/>
              </a:lnSpc>
              <a:defRPr/>
            </a:pPr>
            <a:r>
              <a:rPr lang="ru-RU" sz="1200" b="1" dirty="0" smtClean="0">
                <a:solidFill>
                  <a:srgbClr val="000000"/>
                </a:solidFill>
              </a:rPr>
              <a:t>Форма </a:t>
            </a:r>
            <a:r>
              <a:rPr lang="ru-RU" sz="1200" b="1" dirty="0">
                <a:solidFill>
                  <a:srgbClr val="000000"/>
                </a:solidFill>
              </a:rPr>
              <a:t>учета по валютным операциям, установленная Банком России и содержащая сведения об операции, осуществленной резидентом в иностранной валюте, а также об операции перевода средств в валюте Российской Федерации резидентом в пользу нерезидента (поступления средств в валюте Российской Федерации в пользу резидента от нерезидента) по внешнеторговому или кредитному Паспорту </a:t>
            </a:r>
            <a:r>
              <a:rPr lang="ru-RU" sz="1200" b="1" dirty="0" smtClean="0">
                <a:solidFill>
                  <a:srgbClr val="000000"/>
                </a:solidFill>
              </a:rPr>
              <a:t>сделки.</a:t>
            </a:r>
          </a:p>
          <a:p>
            <a:pPr algn="just">
              <a:lnSpc>
                <a:spcPct val="95000"/>
              </a:lnSpc>
              <a:defRPr/>
            </a:pPr>
            <a:r>
              <a:rPr lang="ru-RU" sz="1200" b="1" dirty="0">
                <a:solidFill>
                  <a:srgbClr val="000000"/>
                </a:solidFill>
              </a:rPr>
              <a:t>Справка о валютных операциях в том числе представляется по операции, осуществленной резидентом в иностранной валюте или валюте Российской Федерации через его счет, открытый в банке-нерезиденте, в рамках внешнеторгового или кредитного Паспорта сделки</a:t>
            </a:r>
          </a:p>
        </p:txBody>
      </p:sp>
      <p:sp>
        <p:nvSpPr>
          <p:cNvPr id="12" name="Скругленный прямоугольник 11"/>
          <p:cNvSpPr/>
          <p:nvPr/>
        </p:nvSpPr>
        <p:spPr bwMode="auto">
          <a:xfrm>
            <a:off x="341204" y="5437922"/>
            <a:ext cx="1943100" cy="77329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" algn="ctr">
            <a:solidFill>
              <a:srgbClr val="C0C0C0"/>
            </a:solidFill>
            <a:miter lim="800000"/>
            <a:headEnd/>
            <a:tailEnd/>
          </a:ln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anchor="ctr"/>
          <a:lstStyle/>
          <a:p>
            <a:pPr algn="ctr" eaLnBrk="0" hangingPunct="0">
              <a:defRPr/>
            </a:pPr>
            <a:r>
              <a:rPr lang="ru-RU" sz="1600" b="1" dirty="0">
                <a:solidFill>
                  <a:srgbClr val="800000"/>
                </a:solidFill>
                <a:cs typeface="Tahoma" pitchFamily="34" charset="0"/>
              </a:rPr>
              <a:t>Справка о подтверждающих документах</a:t>
            </a:r>
          </a:p>
        </p:txBody>
      </p:sp>
      <p:sp>
        <p:nvSpPr>
          <p:cNvPr id="13" name="Скругленный прямоугольник 12"/>
          <p:cNvSpPr/>
          <p:nvPr/>
        </p:nvSpPr>
        <p:spPr bwMode="auto">
          <a:xfrm>
            <a:off x="2474819" y="5373216"/>
            <a:ext cx="6169147" cy="945311"/>
          </a:xfrm>
          <a:prstGeom prst="roundRect">
            <a:avLst/>
          </a:prstGeom>
          <a:gradFill rotWithShape="1">
            <a:gsLst>
              <a:gs pos="0">
                <a:schemeClr val="accent5">
                  <a:lumMod val="60000"/>
                  <a:lumOff val="40000"/>
                </a:schemeClr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blurRad="127000" dist="38100" dir="2700000" algn="tl" rotWithShape="0">
              <a:prstClr val="black">
                <a:alpha val="40000"/>
              </a:prstClr>
            </a:outerShdw>
          </a:effectLst>
        </p:spPr>
        <p:txBody>
          <a:bodyPr lIns="108000" tIns="36000" rIns="72000" bIns="36000" anchor="ctr"/>
          <a:lstStyle/>
          <a:p>
            <a:pPr algn="just">
              <a:lnSpc>
                <a:spcPct val="95000"/>
              </a:lnSpc>
              <a:defRPr/>
            </a:pPr>
            <a:r>
              <a:rPr lang="ru-RU" sz="1200" b="1" dirty="0" smtClean="0">
                <a:solidFill>
                  <a:srgbClr val="000000"/>
                </a:solidFill>
              </a:rPr>
              <a:t>Форма </a:t>
            </a:r>
            <a:r>
              <a:rPr lang="ru-RU" sz="1200" b="1" dirty="0">
                <a:solidFill>
                  <a:srgbClr val="000000"/>
                </a:solidFill>
              </a:rPr>
              <a:t>учета по валютным операциям, установленная Банком России и содержащая основные сведения о подтверждающем документе, оформленном в рамках внешнеторгового </a:t>
            </a:r>
            <a:r>
              <a:rPr lang="ru-RU" sz="1200" b="1" dirty="0" smtClean="0">
                <a:solidFill>
                  <a:srgbClr val="000000"/>
                </a:solidFill>
              </a:rPr>
              <a:t>или кредитного Паспорта </a:t>
            </a:r>
            <a:r>
              <a:rPr lang="ru-RU" sz="1200" b="1" dirty="0">
                <a:solidFill>
                  <a:srgbClr val="000000"/>
                </a:solidFill>
              </a:rPr>
              <a:t>сделки</a:t>
            </a:r>
          </a:p>
        </p:txBody>
      </p:sp>
    </p:spTree>
    <p:extLst>
      <p:ext uri="{BB962C8B-B14F-4D97-AF65-F5344CB8AC3E}">
        <p14:creationId xmlns:p14="http://schemas.microsoft.com/office/powerpoint/2010/main" val="364597301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332656"/>
            <a:ext cx="6444457" cy="576064"/>
          </a:xfrm>
        </p:spPr>
        <p:txBody>
          <a:bodyPr/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Документы, связанные с проведением валютных операций. Подтверждающие документы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" descr="© INSCALE GmbH, 26.05.2010&#10;http://www.presentationload.com/"/>
          <p:cNvSpPr>
            <a:spLocks noChangeArrowheads="1"/>
          </p:cNvSpPr>
          <p:nvPr/>
        </p:nvSpPr>
        <p:spPr bwMode="gray">
          <a:xfrm>
            <a:off x="323528" y="1988840"/>
            <a:ext cx="4318001" cy="4464496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  <p:txBody>
          <a:bodyPr lIns="72000" tIns="36000" rIns="72000" bIns="0"/>
          <a:lstStyle/>
          <a:p>
            <a:pPr algn="just">
              <a:lnSpc>
                <a:spcPct val="95000"/>
              </a:lnSpc>
              <a:spcAft>
                <a:spcPts val="300"/>
              </a:spcAft>
              <a:defRPr/>
            </a:pPr>
            <a:r>
              <a:rPr lang="ru-RU" sz="1400" b="1" dirty="0" smtClean="0">
                <a:solidFill>
                  <a:srgbClr val="006600"/>
                </a:solidFill>
                <a:latin typeface="Arial Narrow" pitchFamily="34" charset="0"/>
                <a:cs typeface="Tahoma" pitchFamily="34" charset="0"/>
              </a:rPr>
              <a:t>Договоры </a:t>
            </a:r>
            <a:r>
              <a:rPr lang="ru-RU" sz="1400" b="1" dirty="0">
                <a:solidFill>
                  <a:srgbClr val="006600"/>
                </a:solidFill>
                <a:latin typeface="Arial Narrow" pitchFamily="34" charset="0"/>
                <a:cs typeface="Tahoma" pitchFamily="34" charset="0"/>
              </a:rPr>
              <a:t>(соглашения, контракты), доверенности, выписки из протокола общего собрания или иного органа управления юридического лица; документы, содержащие сведения о результатах торгов (в случае их проведения); акты государственных органов и иные документы (проекты документов), являющиеся </a:t>
            </a:r>
            <a:r>
              <a:rPr lang="ru-RU" sz="1400" b="1" i="1" dirty="0">
                <a:solidFill>
                  <a:srgbClr val="800000"/>
                </a:solidFill>
                <a:latin typeface="Arial Narrow" pitchFamily="34" charset="0"/>
                <a:cs typeface="Tahoma" pitchFamily="34" charset="0"/>
              </a:rPr>
              <a:t>основанием для проведения валютных операций</a:t>
            </a:r>
          </a:p>
          <a:p>
            <a:pPr algn="just">
              <a:lnSpc>
                <a:spcPct val="95000"/>
              </a:lnSpc>
              <a:spcAft>
                <a:spcPts val="300"/>
              </a:spcAft>
              <a:defRPr/>
            </a:pPr>
            <a:r>
              <a:rPr lang="ru-RU" i="1" dirty="0">
                <a:solidFill>
                  <a:srgbClr val="000000"/>
                </a:solidFill>
                <a:latin typeface="+mn-lt"/>
                <a:cs typeface="Tahoma" pitchFamily="34" charset="0"/>
              </a:rPr>
              <a:t>Примеры:</a:t>
            </a:r>
          </a:p>
          <a:p>
            <a:pPr marL="180975" indent="-180975">
              <a:spcAft>
                <a:spcPts val="300"/>
              </a:spcAft>
              <a:buFont typeface="Wingdings" pitchFamily="2" charset="2"/>
              <a:buChar char="v"/>
              <a:defRPr/>
            </a:pPr>
            <a:r>
              <a:rPr lang="ru-RU" dirty="0">
                <a:solidFill>
                  <a:srgbClr val="000000"/>
                </a:solidFill>
              </a:rPr>
              <a:t>внешнеторговый договор об импорте (экспорте) товаров  </a:t>
            </a:r>
          </a:p>
          <a:p>
            <a:pPr marL="180975" indent="-180975">
              <a:lnSpc>
                <a:spcPct val="95000"/>
              </a:lnSpc>
              <a:spcAft>
                <a:spcPts val="300"/>
              </a:spcAft>
              <a:buFont typeface="Wingdings" pitchFamily="2" charset="2"/>
              <a:buChar char="v"/>
              <a:defRPr/>
            </a:pPr>
            <a:r>
              <a:rPr lang="ru-RU" dirty="0">
                <a:solidFill>
                  <a:srgbClr val="000000"/>
                </a:solidFill>
              </a:rPr>
              <a:t>внешнеторговый договор об оказании услуг (выполнении работ, передаче информации и результатов интеллектуальной деятельности)</a:t>
            </a:r>
          </a:p>
          <a:p>
            <a:pPr marL="180975" indent="-180975">
              <a:spcAft>
                <a:spcPts val="300"/>
              </a:spcAft>
              <a:buFont typeface="Wingdings" pitchFamily="2" charset="2"/>
              <a:buChar char="v"/>
              <a:defRPr/>
            </a:pPr>
            <a:r>
              <a:rPr lang="ru-RU" dirty="0">
                <a:solidFill>
                  <a:srgbClr val="000000"/>
                </a:solidFill>
              </a:rPr>
              <a:t>кредитный договор (договор займа)</a:t>
            </a:r>
          </a:p>
          <a:p>
            <a:pPr marL="180975" indent="-180975">
              <a:spcAft>
                <a:spcPts val="300"/>
              </a:spcAft>
              <a:buFont typeface="Wingdings" pitchFamily="2" charset="2"/>
              <a:buChar char="v"/>
              <a:defRPr/>
            </a:pPr>
            <a:r>
              <a:rPr lang="ru-RU" dirty="0">
                <a:solidFill>
                  <a:srgbClr val="000000"/>
                </a:solidFill>
              </a:rPr>
              <a:t>договор купли-продажи объектов недвижимости</a:t>
            </a:r>
          </a:p>
          <a:p>
            <a:pPr marL="180975" indent="-180975">
              <a:spcAft>
                <a:spcPts val="300"/>
              </a:spcAft>
              <a:buFont typeface="Wingdings" pitchFamily="2" charset="2"/>
              <a:buChar char="v"/>
              <a:defRPr/>
            </a:pPr>
            <a:r>
              <a:rPr lang="ru-RU" dirty="0">
                <a:solidFill>
                  <a:srgbClr val="000000"/>
                </a:solidFill>
              </a:rPr>
              <a:t>договор купли-продажи ценных </a:t>
            </a:r>
            <a:r>
              <a:rPr lang="ru-RU" dirty="0" smtClean="0">
                <a:solidFill>
                  <a:srgbClr val="000000"/>
                </a:solidFill>
              </a:rPr>
              <a:t>бумаг</a:t>
            </a:r>
          </a:p>
          <a:p>
            <a:pPr marL="180975" indent="-180975">
              <a:spcAft>
                <a:spcPts val="300"/>
              </a:spcAft>
              <a:buFont typeface="Wingdings" pitchFamily="2" charset="2"/>
              <a:buChar char="v"/>
              <a:defRPr/>
            </a:pPr>
            <a:r>
              <a:rPr lang="ru-RU" dirty="0">
                <a:solidFill>
                  <a:srgbClr val="000000"/>
                </a:solidFill>
              </a:rPr>
              <a:t>д</a:t>
            </a:r>
            <a:r>
              <a:rPr lang="ru-RU" dirty="0" smtClean="0">
                <a:solidFill>
                  <a:srgbClr val="000000"/>
                </a:solidFill>
              </a:rPr>
              <a:t>оговор об уступке требования по внешнеторговому контракту</a:t>
            </a:r>
            <a:endParaRPr lang="ru-RU" dirty="0">
              <a:solidFill>
                <a:srgbClr val="000000"/>
              </a:solidFill>
            </a:endParaRPr>
          </a:p>
          <a:p>
            <a:pPr marL="180975" indent="-180975">
              <a:spcAft>
                <a:spcPts val="300"/>
              </a:spcAft>
              <a:buFont typeface="Wingdings" pitchFamily="2" charset="2"/>
              <a:buChar char="v"/>
              <a:defRPr/>
            </a:pPr>
            <a:r>
              <a:rPr lang="ru-RU" dirty="0">
                <a:solidFill>
                  <a:srgbClr val="000000"/>
                </a:solidFill>
              </a:rPr>
              <a:t>выписка из протокола общего собрания или иного органа управления юридического лица и т.д.</a:t>
            </a:r>
          </a:p>
          <a:p>
            <a:pPr algn="just">
              <a:lnSpc>
                <a:spcPct val="95000"/>
              </a:lnSpc>
              <a:spcAft>
                <a:spcPts val="300"/>
              </a:spcAft>
              <a:defRPr/>
            </a:pPr>
            <a:endParaRPr lang="ru-RU" i="1" dirty="0">
              <a:solidFill>
                <a:srgbClr val="000000"/>
              </a:solidFill>
              <a:latin typeface="+mn-lt"/>
              <a:cs typeface="Tahoma" pitchFamily="34" charset="0"/>
            </a:endParaRPr>
          </a:p>
        </p:txBody>
      </p:sp>
      <p:sp>
        <p:nvSpPr>
          <p:cNvPr id="7" name="Rectangle 81" descr="© INSCALE GmbH, 26.05.2010&#10;http://www.presentationload.com/"/>
          <p:cNvSpPr>
            <a:spLocks noChangeArrowheads="1"/>
          </p:cNvSpPr>
          <p:nvPr/>
        </p:nvSpPr>
        <p:spPr bwMode="gray">
          <a:xfrm>
            <a:off x="323529" y="1196752"/>
            <a:ext cx="2664296" cy="64807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algn="ctr">
            <a:solidFill>
              <a:srgbClr val="C0C0C0"/>
            </a:solidFill>
            <a:miter lim="800000"/>
            <a:headEnd/>
            <a:tailEnd/>
          </a:ln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</p:spPr>
        <p:txBody>
          <a:bodyPr lIns="108000" tIns="36000" rIns="72000" bIns="0" anchor="ctr"/>
          <a:lstStyle/>
          <a:p>
            <a:pPr algn="ctr">
              <a:defRPr/>
            </a:pPr>
            <a:r>
              <a:rPr lang="ru-RU" sz="1300" b="1" i="1" dirty="0" smtClean="0">
                <a:solidFill>
                  <a:srgbClr val="800000"/>
                </a:solidFill>
              </a:rPr>
              <a:t>Документы, </a:t>
            </a:r>
          </a:p>
          <a:p>
            <a:pPr algn="ctr">
              <a:defRPr/>
            </a:pPr>
            <a:r>
              <a:rPr lang="ru-RU" sz="1300" b="1" i="1" dirty="0" smtClean="0">
                <a:solidFill>
                  <a:srgbClr val="800000"/>
                </a:solidFill>
              </a:rPr>
              <a:t>связанные с проведением валютной операции</a:t>
            </a:r>
            <a:endParaRPr lang="ru-RU" sz="1300" b="1" i="1" dirty="0">
              <a:solidFill>
                <a:srgbClr val="800000"/>
              </a:solidFill>
            </a:endParaRPr>
          </a:p>
        </p:txBody>
      </p:sp>
      <p:sp>
        <p:nvSpPr>
          <p:cNvPr id="8" name="Rectangle 81" descr="© INSCALE GmbH, 26.05.2010&#10;http://www.presentationload.com/"/>
          <p:cNvSpPr>
            <a:spLocks noChangeArrowheads="1"/>
          </p:cNvSpPr>
          <p:nvPr/>
        </p:nvSpPr>
        <p:spPr bwMode="gray">
          <a:xfrm>
            <a:off x="4857752" y="1214422"/>
            <a:ext cx="2032942" cy="64807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algn="ctr">
            <a:solidFill>
              <a:srgbClr val="C0C0C0"/>
            </a:solidFill>
            <a:miter lim="800000"/>
            <a:headEnd/>
            <a:tailEnd/>
          </a:ln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</p:spPr>
        <p:txBody>
          <a:bodyPr lIns="108000" tIns="0" rIns="0" bIns="0" anchor="ctr"/>
          <a:lstStyle/>
          <a:p>
            <a:pPr algn="ctr">
              <a:defRPr/>
            </a:pPr>
            <a:r>
              <a:rPr lang="ru-RU" sz="1300" b="1" i="1" dirty="0">
                <a:solidFill>
                  <a:srgbClr val="800000"/>
                </a:solidFill>
              </a:rPr>
              <a:t>Подтверждающие документы</a:t>
            </a:r>
          </a:p>
        </p:txBody>
      </p:sp>
      <p:sp>
        <p:nvSpPr>
          <p:cNvPr id="9" name="Rectangle 5" descr="© INSCALE GmbH, 26.05.2010&#10;http://www.presentationload.com/"/>
          <p:cNvSpPr>
            <a:spLocks noChangeArrowheads="1"/>
          </p:cNvSpPr>
          <p:nvPr/>
        </p:nvSpPr>
        <p:spPr bwMode="gray">
          <a:xfrm>
            <a:off x="4840114" y="2002979"/>
            <a:ext cx="4089603" cy="4450357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blurRad="127000" dist="38100" dir="2700000" algn="tl" rotWithShape="0">
              <a:prstClr val="black">
                <a:alpha val="40000"/>
              </a:prstClr>
            </a:outerShdw>
          </a:effectLst>
        </p:spPr>
        <p:txBody>
          <a:bodyPr lIns="72000" tIns="36000" rIns="72000" bIns="36000"/>
          <a:lstStyle/>
          <a:p>
            <a:pPr algn="just">
              <a:lnSpc>
                <a:spcPct val="95000"/>
              </a:lnSpc>
              <a:spcAft>
                <a:spcPts val="300"/>
              </a:spcAft>
              <a:defRPr/>
            </a:pPr>
            <a:r>
              <a:rPr lang="ru-RU" sz="1400" b="1" dirty="0" smtClean="0">
                <a:solidFill>
                  <a:srgbClr val="006600"/>
                </a:solidFill>
                <a:latin typeface="Arial Narrow" pitchFamily="34" charset="0"/>
                <a:cs typeface="Tahoma" pitchFamily="34" charset="0"/>
              </a:rPr>
              <a:t>Документы, подтверждающие </a:t>
            </a:r>
            <a:r>
              <a:rPr lang="ru-RU" sz="1400" b="1" dirty="0">
                <a:solidFill>
                  <a:srgbClr val="006600"/>
                </a:solidFill>
                <a:latin typeface="Arial Narrow" pitchFamily="34" charset="0"/>
                <a:cs typeface="Tahoma" pitchFamily="34" charset="0"/>
              </a:rPr>
              <a:t>исполнение (прекращение) обязательств по </a:t>
            </a:r>
            <a:r>
              <a:rPr lang="ru-RU" sz="1400" b="1" dirty="0" smtClean="0">
                <a:solidFill>
                  <a:srgbClr val="006600"/>
                </a:solidFill>
                <a:latin typeface="Arial Narrow" pitchFamily="34" charset="0"/>
                <a:cs typeface="Tahoma" pitchFamily="34" charset="0"/>
              </a:rPr>
              <a:t>внешнеторговому (кредитному) договору </a:t>
            </a:r>
            <a:r>
              <a:rPr lang="ru-RU" sz="1400" b="1" dirty="0">
                <a:solidFill>
                  <a:srgbClr val="006600"/>
                </a:solidFill>
                <a:latin typeface="Arial Narrow" pitchFamily="34" charset="0"/>
                <a:cs typeface="Tahoma" pitchFamily="34" charset="0"/>
              </a:rPr>
              <a:t>иным способом, отличным от исполнения обязательств в виде расчетов, или документы, подтверждающие изменение обязательств по </a:t>
            </a:r>
            <a:r>
              <a:rPr lang="ru-RU" sz="1400" b="1" dirty="0" smtClean="0">
                <a:solidFill>
                  <a:srgbClr val="006600"/>
                </a:solidFill>
                <a:latin typeface="Arial Narrow" pitchFamily="34" charset="0"/>
                <a:cs typeface="Tahoma" pitchFamily="34" charset="0"/>
              </a:rPr>
              <a:t>внешнеторговому (кредитному) договору</a:t>
            </a:r>
            <a:r>
              <a:rPr lang="ru-RU" sz="1400" b="1" dirty="0">
                <a:solidFill>
                  <a:srgbClr val="006600"/>
                </a:solidFill>
                <a:latin typeface="Arial Narrow" pitchFamily="34" charset="0"/>
                <a:cs typeface="Tahoma" pitchFamily="34" charset="0"/>
              </a:rPr>
              <a:t>:</a:t>
            </a:r>
          </a:p>
          <a:p>
            <a:pPr marL="180975" indent="-180975">
              <a:spcAft>
                <a:spcPts val="200"/>
              </a:spcAft>
              <a:buFont typeface="Wingdings" pitchFamily="2" charset="2"/>
              <a:buChar char="v"/>
              <a:defRPr/>
            </a:pPr>
            <a:r>
              <a:rPr lang="ru-RU" dirty="0">
                <a:solidFill>
                  <a:srgbClr val="000000"/>
                </a:solidFill>
              </a:rPr>
              <a:t>в</a:t>
            </a:r>
            <a:r>
              <a:rPr lang="ru-RU" dirty="0" smtClean="0">
                <a:solidFill>
                  <a:srgbClr val="000000"/>
                </a:solidFill>
              </a:rPr>
              <a:t> случае ввоза </a:t>
            </a:r>
            <a:r>
              <a:rPr lang="ru-RU" dirty="0">
                <a:solidFill>
                  <a:srgbClr val="000000"/>
                </a:solidFill>
              </a:rPr>
              <a:t>товаров на </a:t>
            </a:r>
            <a:r>
              <a:rPr lang="ru-RU" dirty="0" smtClean="0">
                <a:solidFill>
                  <a:srgbClr val="000000"/>
                </a:solidFill>
              </a:rPr>
              <a:t>территорию </a:t>
            </a:r>
            <a:r>
              <a:rPr lang="ru-RU" dirty="0">
                <a:solidFill>
                  <a:srgbClr val="000000"/>
                </a:solidFill>
              </a:rPr>
              <a:t>РФ </a:t>
            </a:r>
            <a:r>
              <a:rPr lang="ru-RU" dirty="0" smtClean="0">
                <a:solidFill>
                  <a:srgbClr val="000000"/>
                </a:solidFill>
              </a:rPr>
              <a:t>(вывоза </a:t>
            </a:r>
            <a:r>
              <a:rPr lang="ru-RU" dirty="0">
                <a:solidFill>
                  <a:srgbClr val="000000"/>
                </a:solidFill>
              </a:rPr>
              <a:t>товаров с </a:t>
            </a:r>
            <a:r>
              <a:rPr lang="ru-RU" dirty="0" smtClean="0">
                <a:solidFill>
                  <a:srgbClr val="000000"/>
                </a:solidFill>
              </a:rPr>
              <a:t>территории </a:t>
            </a:r>
            <a:r>
              <a:rPr lang="ru-RU" dirty="0">
                <a:solidFill>
                  <a:srgbClr val="000000"/>
                </a:solidFill>
              </a:rPr>
              <a:t>РФ)</a:t>
            </a:r>
          </a:p>
          <a:p>
            <a:pPr marL="180975" indent="-180975">
              <a:spcAft>
                <a:spcPts val="200"/>
              </a:spcAft>
              <a:buFont typeface="Wingdings" pitchFamily="2" charset="2"/>
              <a:buChar char="v"/>
              <a:defRPr/>
            </a:pPr>
            <a:r>
              <a:rPr lang="ru-RU" dirty="0">
                <a:solidFill>
                  <a:srgbClr val="000000"/>
                </a:solidFill>
              </a:rPr>
              <a:t>в</a:t>
            </a:r>
            <a:r>
              <a:rPr lang="ru-RU" dirty="0" smtClean="0">
                <a:solidFill>
                  <a:srgbClr val="000000"/>
                </a:solidFill>
              </a:rPr>
              <a:t> случае отгрузки </a:t>
            </a:r>
            <a:r>
              <a:rPr lang="ru-RU" dirty="0">
                <a:solidFill>
                  <a:srgbClr val="000000"/>
                </a:solidFill>
              </a:rPr>
              <a:t>вывозимого с </a:t>
            </a:r>
            <a:r>
              <a:rPr lang="ru-RU" dirty="0" smtClean="0">
                <a:solidFill>
                  <a:srgbClr val="000000"/>
                </a:solidFill>
              </a:rPr>
              <a:t>территории </a:t>
            </a:r>
            <a:r>
              <a:rPr lang="ru-RU" dirty="0">
                <a:solidFill>
                  <a:srgbClr val="000000"/>
                </a:solidFill>
              </a:rPr>
              <a:t>РФ товара либо передачи (получения) указанного товара за пределами территории РФ или факт отгрузки ввозимого на </a:t>
            </a:r>
            <a:r>
              <a:rPr lang="ru-RU" dirty="0" smtClean="0">
                <a:solidFill>
                  <a:srgbClr val="000000"/>
                </a:solidFill>
              </a:rPr>
              <a:t>территорию </a:t>
            </a:r>
            <a:r>
              <a:rPr lang="ru-RU" dirty="0">
                <a:solidFill>
                  <a:srgbClr val="000000"/>
                </a:solidFill>
              </a:rPr>
              <a:t>РФ товара либо передачи (получения) указанного товара на территории РФ</a:t>
            </a:r>
          </a:p>
          <a:p>
            <a:pPr marL="180975" indent="-180975">
              <a:spcAft>
                <a:spcPts val="200"/>
              </a:spcAft>
              <a:buFont typeface="Wingdings" pitchFamily="2" charset="2"/>
              <a:buChar char="v"/>
              <a:defRPr/>
            </a:pPr>
            <a:r>
              <a:rPr lang="ru-RU" dirty="0">
                <a:solidFill>
                  <a:srgbClr val="000000"/>
                </a:solidFill>
              </a:rPr>
              <a:t>в</a:t>
            </a:r>
            <a:r>
              <a:rPr lang="ru-RU" dirty="0" smtClean="0">
                <a:solidFill>
                  <a:srgbClr val="000000"/>
                </a:solidFill>
              </a:rPr>
              <a:t> случае выполнения </a:t>
            </a:r>
            <a:r>
              <a:rPr lang="ru-RU" dirty="0">
                <a:solidFill>
                  <a:srgbClr val="000000"/>
                </a:solidFill>
              </a:rPr>
              <a:t>работ, оказания услуг, передачи информации и результатов интеллектуальной деятельности, в том числе исключительных прав на них</a:t>
            </a:r>
          </a:p>
          <a:p>
            <a:pPr marL="180975" indent="-180975">
              <a:spcAft>
                <a:spcPts val="200"/>
              </a:spcAft>
              <a:buFont typeface="Wingdings" pitchFamily="2" charset="2"/>
              <a:buChar char="v"/>
              <a:defRPr/>
            </a:pPr>
            <a:r>
              <a:rPr lang="ru-RU" dirty="0">
                <a:solidFill>
                  <a:srgbClr val="000000"/>
                </a:solidFill>
              </a:rPr>
              <a:t>в</a:t>
            </a:r>
            <a:r>
              <a:rPr lang="ru-RU" dirty="0" smtClean="0">
                <a:solidFill>
                  <a:srgbClr val="000000"/>
                </a:solidFill>
              </a:rPr>
              <a:t> случае иного исполнения (изменения, прекращения) обязательств </a:t>
            </a:r>
            <a:r>
              <a:rPr lang="ru-RU" dirty="0">
                <a:solidFill>
                  <a:srgbClr val="000000"/>
                </a:solidFill>
              </a:rPr>
              <a:t>по </a:t>
            </a:r>
            <a:r>
              <a:rPr lang="ru-RU" dirty="0" smtClean="0">
                <a:solidFill>
                  <a:srgbClr val="000000"/>
                </a:solidFill>
              </a:rPr>
              <a:t>договору, не указанного выше.</a:t>
            </a:r>
            <a:endParaRPr lang="ru-RU" dirty="0">
              <a:solidFill>
                <a:srgbClr val="000000"/>
              </a:solidFill>
              <a:latin typeface="+mn-lt"/>
              <a:cs typeface="Tahoma" pitchFamily="34" charset="0"/>
            </a:endParaRPr>
          </a:p>
        </p:txBody>
      </p:sp>
      <p:sp>
        <p:nvSpPr>
          <p:cNvPr id="10" name="Загнутый угол 9"/>
          <p:cNvSpPr/>
          <p:nvPr/>
        </p:nvSpPr>
        <p:spPr bwMode="auto">
          <a:xfrm rot="21269347">
            <a:off x="7543648" y="1134810"/>
            <a:ext cx="1255741" cy="711495"/>
          </a:xfrm>
          <a:prstGeom prst="foldedCorner">
            <a:avLst/>
          </a:prstGeom>
          <a:noFill/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50800" dist="38100" dir="13500000" algn="br" rotWithShape="0">
              <a:prstClr val="black">
                <a:alpha val="40000"/>
              </a:prstClr>
            </a:outerShdw>
          </a:effectLst>
          <a:extLst/>
        </p:spPr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000" b="1" dirty="0" smtClean="0">
                <a:solidFill>
                  <a:schemeClr val="tx1"/>
                </a:solidFill>
                <a:latin typeface="Arial Narrow" pitchFamily="34" charset="0"/>
              </a:rPr>
              <a:t>Акт выполненных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000" b="1" dirty="0" smtClean="0">
                <a:solidFill>
                  <a:schemeClr val="tx1"/>
                </a:solidFill>
                <a:latin typeface="Arial Narrow" pitchFamily="34" charset="0"/>
              </a:rPr>
              <a:t>работ</a:t>
            </a: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pic>
        <p:nvPicPr>
          <p:cNvPr id="11" name="Picture 2" descr="F:\iCAVZ126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3212" y="1580788"/>
            <a:ext cx="246606" cy="194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F:\iCA10YR1U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75838">
            <a:off x="8423992" y="1506468"/>
            <a:ext cx="304540" cy="148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F:\i[8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8240" y="1129465"/>
            <a:ext cx="767016" cy="811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766237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133240"/>
            <a:ext cx="6444457" cy="886397"/>
          </a:xfrm>
        </p:spPr>
        <p:txBody>
          <a:bodyPr/>
          <a:lstStyle/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Требования к оформлению документов,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связанных с проведением валютных операций и подтверждающих документов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71472" y="1357298"/>
            <a:ext cx="8143932" cy="4185761"/>
          </a:xfrm>
          <a:prstGeom prst="rect">
            <a:avLst/>
          </a:prstGeom>
          <a:solidFill>
            <a:schemeClr val="accent5">
              <a:lumMod val="60000"/>
              <a:lumOff val="40000"/>
              <a:alpha val="58000"/>
            </a:schemeClr>
          </a:solidFill>
        </p:spPr>
        <p:txBody>
          <a:bodyPr wrap="square">
            <a:spAutoFit/>
          </a:bodyPr>
          <a:lstStyle/>
          <a:p>
            <a:pPr marL="180975" indent="-180975" algn="just">
              <a:spcAft>
                <a:spcPts val="400"/>
              </a:spcAft>
              <a:buFont typeface="Wingdings" pitchFamily="2" charset="2"/>
              <a:buChar char="v"/>
              <a:defRPr/>
            </a:pPr>
            <a:r>
              <a:rPr lang="ru-RU" dirty="0" smtClean="0">
                <a:solidFill>
                  <a:srgbClr val="000000"/>
                </a:solidFill>
              </a:rPr>
              <a:t>Документы </a:t>
            </a:r>
            <a:r>
              <a:rPr lang="ru-RU" b="1" dirty="0">
                <a:solidFill>
                  <a:srgbClr val="000000"/>
                </a:solidFill>
              </a:rPr>
              <a:t>должны быть действительными </a:t>
            </a:r>
            <a:r>
              <a:rPr lang="ru-RU" dirty="0">
                <a:solidFill>
                  <a:srgbClr val="000000"/>
                </a:solidFill>
              </a:rPr>
              <a:t>на день представления в банк</a:t>
            </a:r>
          </a:p>
          <a:p>
            <a:pPr marL="180975" indent="-180975" algn="just">
              <a:spcBef>
                <a:spcPts val="600"/>
              </a:spcBef>
              <a:spcAft>
                <a:spcPts val="400"/>
              </a:spcAft>
              <a:buFont typeface="Wingdings" pitchFamily="2" charset="2"/>
              <a:buChar char="v"/>
              <a:defRPr/>
            </a:pPr>
            <a:r>
              <a:rPr lang="ru-RU" dirty="0" smtClean="0">
                <a:solidFill>
                  <a:srgbClr val="000000"/>
                </a:solidFill>
              </a:rPr>
              <a:t>По </a:t>
            </a:r>
            <a:r>
              <a:rPr lang="ru-RU" dirty="0">
                <a:solidFill>
                  <a:srgbClr val="000000"/>
                </a:solidFill>
              </a:rPr>
              <a:t>запросу банка документы, составленные на иностранном языке, представляются одновременно с заверенным </a:t>
            </a:r>
            <a:r>
              <a:rPr lang="ru-RU" b="1" dirty="0">
                <a:solidFill>
                  <a:srgbClr val="000000"/>
                </a:solidFill>
              </a:rPr>
              <a:t>переводом на русский язык</a:t>
            </a:r>
          </a:p>
          <a:p>
            <a:pPr marL="180975" indent="-180975" algn="just">
              <a:spcBef>
                <a:spcPts val="600"/>
              </a:spcBef>
              <a:spcAft>
                <a:spcPts val="400"/>
              </a:spcAft>
              <a:buFont typeface="Wingdings" pitchFamily="2" charset="2"/>
              <a:buChar char="v"/>
              <a:defRPr/>
            </a:pPr>
            <a:r>
              <a:rPr lang="ru-RU" dirty="0" smtClean="0">
                <a:solidFill>
                  <a:srgbClr val="000000"/>
                </a:solidFill>
              </a:rPr>
              <a:t>Документы</a:t>
            </a:r>
            <a:r>
              <a:rPr lang="ru-RU" dirty="0">
                <a:solidFill>
                  <a:srgbClr val="000000"/>
                </a:solidFill>
              </a:rPr>
              <a:t>, исходящие от государственных органов иностранных государств, подтверждающие статус юридических лиц - нерезидентов, </a:t>
            </a:r>
            <a:r>
              <a:rPr lang="ru-RU" b="1" dirty="0">
                <a:solidFill>
                  <a:srgbClr val="000000"/>
                </a:solidFill>
              </a:rPr>
              <a:t>должны быть легализованы </a:t>
            </a:r>
            <a:r>
              <a:rPr lang="ru-RU" dirty="0">
                <a:solidFill>
                  <a:srgbClr val="000000"/>
                </a:solidFill>
              </a:rPr>
              <a:t>в установленном порядке. Иностранные официальные документы могут быть представлены без их легализации в случаях, предусмотренных международным договором Российской Федерации</a:t>
            </a:r>
          </a:p>
          <a:p>
            <a:pPr marL="180975" indent="-180975" algn="just">
              <a:spcBef>
                <a:spcPts val="600"/>
              </a:spcBef>
              <a:spcAft>
                <a:spcPts val="400"/>
              </a:spcAft>
              <a:buFont typeface="Wingdings" pitchFamily="2" charset="2"/>
              <a:buChar char="v"/>
              <a:defRPr/>
            </a:pPr>
            <a:r>
              <a:rPr lang="ru-RU" dirty="0" smtClean="0">
                <a:solidFill>
                  <a:srgbClr val="000000"/>
                </a:solidFill>
              </a:rPr>
              <a:t>Если </a:t>
            </a:r>
            <a:r>
              <a:rPr lang="ru-RU" dirty="0">
                <a:solidFill>
                  <a:srgbClr val="000000"/>
                </a:solidFill>
              </a:rPr>
              <a:t>к проведению валютной операции имеет отношение только часть документа, </a:t>
            </a:r>
            <a:r>
              <a:rPr lang="ru-RU" b="1" dirty="0">
                <a:solidFill>
                  <a:srgbClr val="000000"/>
                </a:solidFill>
              </a:rPr>
              <a:t>может быть представлена заверенная выписка из него</a:t>
            </a:r>
          </a:p>
          <a:p>
            <a:pPr marL="180975" indent="-180975" algn="just">
              <a:spcBef>
                <a:spcPts val="600"/>
              </a:spcBef>
              <a:spcAft>
                <a:spcPts val="400"/>
              </a:spcAft>
              <a:buFont typeface="Wingdings" pitchFamily="2" charset="2"/>
              <a:buChar char="v"/>
              <a:defRPr/>
            </a:pPr>
            <a:r>
              <a:rPr lang="ru-RU" dirty="0" smtClean="0">
                <a:solidFill>
                  <a:srgbClr val="000000"/>
                </a:solidFill>
              </a:rPr>
              <a:t>Документы </a:t>
            </a:r>
            <a:r>
              <a:rPr lang="ru-RU" dirty="0">
                <a:solidFill>
                  <a:srgbClr val="000000"/>
                </a:solidFill>
              </a:rPr>
              <a:t>(выписка из документа) представляются в подлиннике или в форме </a:t>
            </a:r>
            <a:r>
              <a:rPr lang="ru-RU" b="1" dirty="0">
                <a:solidFill>
                  <a:srgbClr val="000000"/>
                </a:solidFill>
              </a:rPr>
              <a:t>копии, заверенной Клиентом или нотариально</a:t>
            </a:r>
            <a:r>
              <a:rPr lang="ru-RU" dirty="0">
                <a:solidFill>
                  <a:srgbClr val="000000"/>
                </a:solidFill>
              </a:rPr>
              <a:t>. Копия подтверждающего документа, выданного таможенным органом (декларация на товары, корректировка декларации на товары и др.), может быть </a:t>
            </a:r>
            <a:r>
              <a:rPr lang="ru-RU" b="1" dirty="0">
                <a:solidFill>
                  <a:srgbClr val="000000"/>
                </a:solidFill>
              </a:rPr>
              <a:t>заверена подписью должностного лица таможенного органа </a:t>
            </a:r>
            <a:r>
              <a:rPr lang="ru-RU" dirty="0">
                <a:solidFill>
                  <a:srgbClr val="000000"/>
                </a:solidFill>
              </a:rPr>
              <a:t>с проставлением оттиска личной номерной печати. Перевод документов на русский язык может быть заверен Клиентом или специализированным бюро переводов</a:t>
            </a:r>
          </a:p>
          <a:p>
            <a:pPr marL="180975" indent="-180975" algn="just">
              <a:spcBef>
                <a:spcPts val="600"/>
              </a:spcBef>
              <a:spcAft>
                <a:spcPts val="400"/>
              </a:spcAft>
              <a:buFont typeface="Wingdings" pitchFamily="2" charset="2"/>
              <a:buChar char="v"/>
              <a:defRPr/>
            </a:pPr>
            <a:r>
              <a:rPr lang="ru-RU" dirty="0" smtClean="0">
                <a:solidFill>
                  <a:srgbClr val="000000"/>
                </a:solidFill>
              </a:rPr>
              <a:t>Документы </a:t>
            </a:r>
            <a:r>
              <a:rPr lang="ru-RU" dirty="0">
                <a:solidFill>
                  <a:srgbClr val="000000"/>
                </a:solidFill>
              </a:rPr>
              <a:t>(выписка из документа) и перевод документов на русский язык могут быть представлены </a:t>
            </a:r>
            <a:r>
              <a:rPr lang="ru-RU" dirty="0" smtClean="0">
                <a:solidFill>
                  <a:srgbClr val="000000"/>
                </a:solidFill>
              </a:rPr>
              <a:t>в банк в электронном виде посредством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ru-RU" dirty="0" smtClean="0">
                <a:solidFill>
                  <a:srgbClr val="000000"/>
                </a:solidFill>
              </a:rPr>
              <a:t>систем дистанционно-банковского обслуживания (АС «Клиент-Сбербанк», АС «Сбербанк Бизнес </a:t>
            </a:r>
            <a:r>
              <a:rPr lang="ru-RU" dirty="0" err="1" smtClean="0">
                <a:solidFill>
                  <a:srgbClr val="000000"/>
                </a:solidFill>
              </a:rPr>
              <a:t>ОнЛайн</a:t>
            </a:r>
            <a:r>
              <a:rPr lang="ru-RU" dirty="0" smtClean="0">
                <a:solidFill>
                  <a:srgbClr val="000000"/>
                </a:solidFill>
              </a:rPr>
              <a:t>» либо в бумажном экземпляре в Операционное подразделение</a:t>
            </a:r>
          </a:p>
          <a:p>
            <a:pPr marL="180975" indent="-180975" algn="just">
              <a:spcBef>
                <a:spcPts val="600"/>
              </a:spcBef>
              <a:spcAft>
                <a:spcPts val="400"/>
              </a:spcAft>
              <a:defRPr/>
            </a:pPr>
            <a:endParaRPr lang="ru-RU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324540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6718162" cy="664797"/>
          </a:xfrm>
        </p:spPr>
        <p:txBody>
          <a:bodyPr/>
          <a:lstStyle/>
          <a:p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Обслуживание  внешнеторговых  сделок</a:t>
            </a:r>
            <a:b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Экспорт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товаров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(услуг)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 bwMode="auto">
          <a:xfrm>
            <a:off x="453548" y="1653314"/>
            <a:ext cx="8281987" cy="358776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12700" algn="ctr">
            <a:solidFill>
              <a:srgbClr val="C0C0C0"/>
            </a:solidFill>
            <a:miter lim="800000"/>
            <a:headEnd/>
            <a:tailEnd/>
          </a:ln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</p:spPr>
        <p:txBody>
          <a:bodyPr lIns="108000" tIns="0" rIns="0" bIns="0" anchor="ctr"/>
          <a:lstStyle/>
          <a:p>
            <a:pPr algn="ctr" eaLnBrk="0" hangingPunct="0">
              <a:defRPr/>
            </a:pPr>
            <a:r>
              <a:rPr lang="ru-RU" sz="1400" b="1" i="1" u="sng" dirty="0" smtClean="0">
                <a:solidFill>
                  <a:schemeClr val="bg1"/>
                </a:solidFill>
              </a:rPr>
              <a:t>ЭТАП 1.</a:t>
            </a:r>
            <a:r>
              <a:rPr lang="ru-RU" sz="1400" b="1" i="1" dirty="0" smtClean="0">
                <a:solidFill>
                  <a:schemeClr val="bg1"/>
                </a:solidFill>
              </a:rPr>
              <a:t> Заключение внешнеторгового контракта</a:t>
            </a:r>
            <a:endParaRPr lang="ru-RU" sz="1400" b="1" i="1" dirty="0">
              <a:solidFill>
                <a:schemeClr val="bg1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 bwMode="auto">
          <a:xfrm>
            <a:off x="1533285" y="2635172"/>
            <a:ext cx="1800225" cy="514375"/>
          </a:xfrm>
          <a:prstGeom prst="round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C00000"/>
            </a:solidFill>
            <a:miter lim="800000"/>
            <a:headEnd/>
            <a:tailEnd/>
          </a:ln>
          <a:effectLst>
            <a:outerShdw blurRad="127000" dist="38100" dir="2700000" algn="tl" rotWithShape="0">
              <a:prstClr val="black">
                <a:alpha val="40000"/>
              </a:prstClr>
            </a:outerShdw>
          </a:effectLst>
        </p:spPr>
        <p:txBody>
          <a:bodyPr lIns="108000" tIns="72000" rIns="72000" bIns="72000" anchor="ctr"/>
          <a:lstStyle/>
          <a:p>
            <a:pPr marL="180975" indent="-180975" algn="ctr" eaLnBrk="0" hangingPunct="0">
              <a:spcAft>
                <a:spcPts val="300"/>
              </a:spcAft>
              <a:defRPr/>
            </a:pPr>
            <a:r>
              <a:rPr lang="ru-RU" sz="1100" b="1" dirty="0" smtClean="0">
                <a:solidFill>
                  <a:srgbClr val="FF0000"/>
                </a:solidFill>
                <a:latin typeface="+mn-lt"/>
                <a:cs typeface="Tahoma" pitchFamily="34" charset="0"/>
              </a:rPr>
              <a:t>Важно!</a:t>
            </a:r>
            <a:endParaRPr lang="ru-RU" sz="1100" b="1" dirty="0">
              <a:solidFill>
                <a:srgbClr val="FF0000"/>
              </a:solidFill>
              <a:latin typeface="+mn-lt"/>
              <a:cs typeface="Tahoma" pitchFamily="34" charset="0"/>
            </a:endParaRPr>
          </a:p>
          <a:p>
            <a:pPr marL="180975" indent="-180975" algn="ctr" eaLnBrk="0" hangingPunct="0">
              <a:lnSpc>
                <a:spcPct val="90000"/>
              </a:lnSpc>
              <a:spcAft>
                <a:spcPts val="0"/>
              </a:spcAft>
              <a:defRPr/>
            </a:pPr>
            <a:r>
              <a:rPr lang="ru-RU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Tahoma" pitchFamily="34" charset="0"/>
              </a:rPr>
              <a:t>На что обратить внимание?</a:t>
            </a:r>
            <a:endParaRPr lang="ru-RU" sz="11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Tahoma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 bwMode="auto">
          <a:xfrm>
            <a:off x="3333510" y="2061540"/>
            <a:ext cx="5429288" cy="431356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12700" algn="ctr">
            <a:solidFill>
              <a:srgbClr val="C0C0C0"/>
            </a:solidFill>
            <a:miter lim="800000"/>
            <a:headEnd/>
            <a:tailEnd/>
          </a:ln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</p:spPr>
        <p:txBody>
          <a:bodyPr lIns="72000" tIns="0" rIns="0" bIns="0" anchor="ctr"/>
          <a:lstStyle/>
          <a:p>
            <a:pPr algn="ctr"/>
            <a:r>
              <a:rPr lang="ru-RU" sz="1000" b="1" dirty="0">
                <a:solidFill>
                  <a:srgbClr val="000000"/>
                </a:solidFill>
              </a:rPr>
              <a:t>Письмо Банка </a:t>
            </a:r>
            <a:r>
              <a:rPr lang="ru-RU" sz="1000" b="1" dirty="0" smtClean="0">
                <a:solidFill>
                  <a:srgbClr val="000000"/>
                </a:solidFill>
              </a:rPr>
              <a:t>России от 15.07.1996 </a:t>
            </a:r>
            <a:r>
              <a:rPr lang="ru-RU" sz="1000" b="1" dirty="0">
                <a:solidFill>
                  <a:srgbClr val="000000"/>
                </a:solidFill>
              </a:rPr>
              <a:t>№ 300 </a:t>
            </a:r>
            <a:r>
              <a:rPr lang="ru-RU" sz="1000" b="1" dirty="0" smtClean="0">
                <a:solidFill>
                  <a:srgbClr val="000000"/>
                </a:solidFill>
              </a:rPr>
              <a:t>"</a:t>
            </a:r>
            <a:r>
              <a:rPr lang="ru-RU" sz="1000" b="1" dirty="0">
                <a:solidFill>
                  <a:srgbClr val="000000"/>
                </a:solidFill>
              </a:rPr>
              <a:t>О РЕКОМЕНДАЦИЯХ ПО МИНИМАЛЬНЫМ ТРЕБОВАНИЯМ К ОБЯЗАТЕЛЬНЫМ РЕКВИЗИТАМ И ФОРМЕ ВНЕШНЕТОРГОВЫХ КОНТРАКТОВ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 bwMode="auto">
          <a:xfrm>
            <a:off x="462044" y="2098185"/>
            <a:ext cx="2214577" cy="394711"/>
          </a:xfrm>
          <a:prstGeom prst="round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blurRad="127000" dist="38100" dir="2700000" algn="tl" rotWithShape="0">
              <a:prstClr val="black">
                <a:alpha val="40000"/>
              </a:prstClr>
            </a:outerShdw>
          </a:effectLst>
        </p:spPr>
        <p:txBody>
          <a:bodyPr lIns="36000" tIns="72000" rIns="36000" bIns="72000" anchor="ctr"/>
          <a:lstStyle/>
          <a:p>
            <a:pPr algn="ctr" eaLnBrk="0" hangingPunct="0">
              <a:lnSpc>
                <a:spcPct val="95000"/>
              </a:lnSpc>
              <a:spcAft>
                <a:spcPts val="600"/>
              </a:spcAft>
              <a:defRPr/>
            </a:pPr>
            <a:r>
              <a:rPr lang="ru-RU" sz="1400" b="1" dirty="0" smtClean="0">
                <a:solidFill>
                  <a:srgbClr val="404040"/>
                </a:solidFill>
                <a:cs typeface="Tahoma" pitchFamily="34" charset="0"/>
              </a:rPr>
              <a:t>Чем руководствоваться?</a:t>
            </a:r>
            <a:endParaRPr lang="ru-RU" sz="1400" b="1" dirty="0">
              <a:solidFill>
                <a:srgbClr val="404040"/>
              </a:solidFill>
              <a:cs typeface="Tahoma" pitchFamily="34" charset="0"/>
            </a:endParaRPr>
          </a:p>
        </p:txBody>
      </p:sp>
      <p:cxnSp>
        <p:nvCxnSpPr>
          <p:cNvPr id="17" name="Прямая со стрелкой 16"/>
          <p:cNvCxnSpPr/>
          <p:nvPr/>
        </p:nvCxnSpPr>
        <p:spPr bwMode="auto">
          <a:xfrm flipH="1">
            <a:off x="4139952" y="1367562"/>
            <a:ext cx="720080" cy="0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oval" w="med" len="med"/>
            <a:tailEnd type="triangle" w="lg" len="med"/>
          </a:ln>
          <a:effectLst/>
        </p:spPr>
      </p:cxnSp>
      <p:sp>
        <p:nvSpPr>
          <p:cNvPr id="28" name="Скругленный прямоугольник 27"/>
          <p:cNvSpPr/>
          <p:nvPr/>
        </p:nvSpPr>
        <p:spPr bwMode="auto">
          <a:xfrm>
            <a:off x="323528" y="1153249"/>
            <a:ext cx="3757842" cy="35719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12700" algn="ctr">
            <a:solidFill>
              <a:srgbClr val="C0C0C0"/>
            </a:solidFill>
            <a:miter lim="800000"/>
            <a:headEnd/>
            <a:tailEnd/>
          </a:ln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</p:spPr>
        <p:txBody>
          <a:bodyPr lIns="36000" tIns="0" rIns="0" bIns="0" anchor="ctr"/>
          <a:lstStyle/>
          <a:p>
            <a:pPr algn="ctr">
              <a:lnSpc>
                <a:spcPct val="95000"/>
              </a:lnSpc>
            </a:pPr>
            <a:r>
              <a:rPr lang="ru-RU" sz="1600" b="1" dirty="0" smtClean="0">
                <a:solidFill>
                  <a:schemeClr val="tx1"/>
                </a:solidFill>
              </a:rPr>
              <a:t>Покупатель (заказчик) – нерезидент</a:t>
            </a:r>
          </a:p>
        </p:txBody>
      </p:sp>
      <p:sp>
        <p:nvSpPr>
          <p:cNvPr id="29" name="Скругленный прямоугольник 28"/>
          <p:cNvSpPr/>
          <p:nvPr/>
        </p:nvSpPr>
        <p:spPr bwMode="auto">
          <a:xfrm>
            <a:off x="4960356" y="1153249"/>
            <a:ext cx="3780000" cy="360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" algn="ctr">
            <a:solidFill>
              <a:srgbClr val="C0C0C0"/>
            </a:solidFill>
            <a:miter lim="800000"/>
            <a:headEnd/>
            <a:tailEnd/>
          </a:ln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</p:spPr>
        <p:txBody>
          <a:bodyPr lIns="36000" tIns="0" rIns="0" bIns="0" anchor="ctr"/>
          <a:lstStyle/>
          <a:p>
            <a:pPr>
              <a:lnSpc>
                <a:spcPct val="95000"/>
              </a:lnSpc>
            </a:pPr>
            <a:r>
              <a:rPr lang="ru-RU" sz="1600" b="1" dirty="0" smtClean="0">
                <a:solidFill>
                  <a:schemeClr val="tx1"/>
                </a:solidFill>
              </a:rPr>
              <a:t>Продавец (исполнитель) - резидент</a:t>
            </a:r>
          </a:p>
        </p:txBody>
      </p:sp>
      <p:cxnSp>
        <p:nvCxnSpPr>
          <p:cNvPr id="30" name="Прямая соединительная линия 29"/>
          <p:cNvCxnSpPr/>
          <p:nvPr/>
        </p:nvCxnSpPr>
        <p:spPr bwMode="auto">
          <a:xfrm>
            <a:off x="382110" y="1581876"/>
            <a:ext cx="8358246" cy="1588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1">
                <a:lumMod val="75000"/>
              </a:schemeClr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31" name="Gleichschenkliges Dreieck 51"/>
          <p:cNvSpPr>
            <a:spLocks noChangeAspect="1"/>
          </p:cNvSpPr>
          <p:nvPr/>
        </p:nvSpPr>
        <p:spPr bwMode="gray">
          <a:xfrm rot="5400000">
            <a:off x="2892004" y="2089199"/>
            <a:ext cx="335656" cy="432048"/>
          </a:xfrm>
          <a:prstGeom prst="triangle">
            <a:avLst>
              <a:gd name="adj" fmla="val 50000"/>
            </a:avLst>
          </a:prstGeom>
          <a:solidFill>
            <a:srgbClr val="92D050"/>
          </a:solidFill>
          <a:ln w="12700">
            <a:solidFill>
              <a:srgbClr val="FFFFFF"/>
            </a:solidFill>
            <a:miter lim="800000"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0000" endA="300" endPos="55000" dir="5400000" sy="-100000" algn="bl" rotWithShape="0"/>
          </a:effectLst>
        </p:spPr>
        <p:txBody>
          <a:bodyPr lIns="72000" tIns="0" rIns="0" bIns="0" anchor="ctr" anchorCtr="0"/>
          <a:lstStyle/>
          <a:p>
            <a:pPr marL="88900" indent="-88900">
              <a:lnSpc>
                <a:spcPct val="95000"/>
              </a:lnSpc>
              <a:spcAft>
                <a:spcPts val="600"/>
              </a:spcAft>
              <a:buClr>
                <a:srgbClr val="FFFFFF">
                  <a:lumMod val="50000"/>
                </a:srgbClr>
              </a:buClr>
              <a:buSzPct val="80000"/>
              <a:tabLst>
                <a:tab pos="361950" algn="r"/>
                <a:tab pos="1076325" algn="r"/>
                <a:tab pos="1790700" algn="r"/>
                <a:tab pos="2514600" algn="r"/>
                <a:tab pos="3228975" algn="r"/>
                <a:tab pos="3943350" algn="r"/>
                <a:tab pos="4667250" algn="r"/>
                <a:tab pos="5381625" algn="r"/>
                <a:tab pos="6096000" algn="r"/>
                <a:tab pos="6819900" algn="r"/>
                <a:tab pos="7534275" algn="r"/>
              </a:tabLst>
              <a:defRPr/>
            </a:pPr>
            <a:endParaRPr lang="en-US" sz="2000" b="1" kern="0" noProof="1">
              <a:solidFill>
                <a:srgbClr val="FFFFFF"/>
              </a:solidFill>
              <a:effectLst>
                <a:innerShdw blurRad="63500" dist="635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33" name="Gleichschenkliges Dreieck 51"/>
          <p:cNvSpPr>
            <a:spLocks noChangeAspect="1"/>
          </p:cNvSpPr>
          <p:nvPr/>
        </p:nvSpPr>
        <p:spPr bwMode="gray">
          <a:xfrm rot="10800000">
            <a:off x="6682528" y="2559586"/>
            <a:ext cx="335656" cy="144562"/>
          </a:xfrm>
          <a:prstGeom prst="triangle">
            <a:avLst>
              <a:gd name="adj" fmla="val 50000"/>
            </a:avLst>
          </a:prstGeom>
          <a:solidFill>
            <a:srgbClr val="92D050"/>
          </a:solidFill>
          <a:ln w="12700">
            <a:solidFill>
              <a:srgbClr val="FFFFFF"/>
            </a:solidFill>
            <a:miter lim="800000"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0000" endA="300" endPos="55000" dir="5400000" sy="-100000" algn="bl" rotWithShape="0"/>
          </a:effectLst>
        </p:spPr>
        <p:txBody>
          <a:bodyPr lIns="72000" tIns="0" rIns="0" bIns="0" anchor="ctr" anchorCtr="0"/>
          <a:lstStyle/>
          <a:p>
            <a:pPr marL="88900" indent="-88900">
              <a:lnSpc>
                <a:spcPct val="95000"/>
              </a:lnSpc>
              <a:spcAft>
                <a:spcPts val="600"/>
              </a:spcAft>
              <a:buClr>
                <a:srgbClr val="FFFFFF">
                  <a:lumMod val="50000"/>
                </a:srgbClr>
              </a:buClr>
              <a:buSzPct val="80000"/>
              <a:tabLst>
                <a:tab pos="361950" algn="r"/>
                <a:tab pos="1076325" algn="r"/>
                <a:tab pos="1790700" algn="r"/>
                <a:tab pos="2514600" algn="r"/>
                <a:tab pos="3228975" algn="r"/>
                <a:tab pos="3943350" algn="r"/>
                <a:tab pos="4667250" algn="r"/>
                <a:tab pos="5381625" algn="r"/>
                <a:tab pos="6096000" algn="r"/>
                <a:tab pos="6819900" algn="r"/>
                <a:tab pos="7534275" algn="r"/>
              </a:tabLst>
              <a:defRPr/>
            </a:pPr>
            <a:endParaRPr lang="en-US" sz="2000" b="1" kern="0" noProof="1">
              <a:solidFill>
                <a:srgbClr val="FFFFFF"/>
              </a:solidFill>
              <a:effectLst>
                <a:innerShdw blurRad="63500" dist="635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34" name="Rectangle 5" descr="© INSCALE GmbH, 26.05.2010&#10;http://www.presentationload.com/"/>
          <p:cNvSpPr>
            <a:spLocks noChangeArrowheads="1"/>
          </p:cNvSpPr>
          <p:nvPr/>
        </p:nvSpPr>
        <p:spPr bwMode="gray">
          <a:xfrm>
            <a:off x="434482" y="3442015"/>
            <a:ext cx="4359795" cy="1229489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blurRad="127000" dist="38100" dir="2700000" algn="tl" rotWithShape="0">
              <a:prstClr val="black">
                <a:alpha val="40000"/>
              </a:prstClr>
            </a:outerShdw>
          </a:effectLst>
        </p:spPr>
        <p:txBody>
          <a:bodyPr lIns="108000" tIns="72000" rIns="72000" bIns="72000" anchor="ctr"/>
          <a:lstStyle/>
          <a:p>
            <a:pPr marL="85725" indent="-85725">
              <a:spcAft>
                <a:spcPts val="300"/>
              </a:spcAft>
              <a:buFont typeface="Wingdings" pitchFamily="2" charset="2"/>
              <a:buChar char="§"/>
            </a:pPr>
            <a:r>
              <a:rPr lang="ru-RU" sz="1200" b="1" u="sng" dirty="0" smtClean="0">
                <a:solidFill>
                  <a:srgbClr val="C00000"/>
                </a:solidFill>
              </a:rPr>
              <a:t>Соблюдение контрактного срока получения выручки</a:t>
            </a:r>
          </a:p>
          <a:p>
            <a:pPr marL="85725" indent="-85725">
              <a:spcAft>
                <a:spcPts val="300"/>
              </a:spcAft>
              <a:buFont typeface="Wingdings" pitchFamily="2" charset="2"/>
              <a:buChar char="§"/>
            </a:pPr>
            <a:r>
              <a:rPr lang="ru-RU" sz="1200" b="1" u="sng" dirty="0" smtClean="0">
                <a:solidFill>
                  <a:srgbClr val="C00000"/>
                </a:solidFill>
              </a:rPr>
              <a:t>Получение экспортной выручки от нерезидента на счет резидента в уполномоченном банке</a:t>
            </a:r>
          </a:p>
          <a:p>
            <a:r>
              <a:rPr lang="ru-RU" sz="1000" b="1" dirty="0" smtClean="0">
                <a:solidFill>
                  <a:srgbClr val="000000"/>
                </a:solidFill>
              </a:rPr>
              <a:t>Ст. 19 «Репатриация резидентами иностранной валюты и валюты Российской Федерации»   Федерального закона № 173-ФЗ от 10.12.2003  «О валютном регулировании и валютном контроле»</a:t>
            </a:r>
            <a:endParaRPr lang="ru-RU" sz="1000" b="1" dirty="0">
              <a:solidFill>
                <a:srgbClr val="000000"/>
              </a:solidFill>
            </a:endParaRPr>
          </a:p>
        </p:txBody>
      </p:sp>
      <p:sp>
        <p:nvSpPr>
          <p:cNvPr id="35" name="Gleichschenkliges Dreieck 51"/>
          <p:cNvSpPr>
            <a:spLocks noChangeAspect="1"/>
          </p:cNvSpPr>
          <p:nvPr/>
        </p:nvSpPr>
        <p:spPr bwMode="gray">
          <a:xfrm rot="10800000">
            <a:off x="2335577" y="3227701"/>
            <a:ext cx="335656" cy="142876"/>
          </a:xfrm>
          <a:prstGeom prst="triangle">
            <a:avLst>
              <a:gd name="adj" fmla="val 50000"/>
            </a:avLst>
          </a:prstGeom>
          <a:solidFill>
            <a:srgbClr val="C00000"/>
          </a:solidFill>
          <a:ln w="12700">
            <a:solidFill>
              <a:srgbClr val="FFFFFF"/>
            </a:solidFill>
            <a:miter lim="800000"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0000" endA="300" endPos="55000" dir="5400000" sy="-100000" algn="bl" rotWithShape="0"/>
          </a:effectLst>
        </p:spPr>
        <p:txBody>
          <a:bodyPr lIns="72000" tIns="0" rIns="0" bIns="0" anchor="ctr" anchorCtr="0"/>
          <a:lstStyle/>
          <a:p>
            <a:pPr marL="88900" indent="-88900">
              <a:lnSpc>
                <a:spcPct val="95000"/>
              </a:lnSpc>
              <a:spcAft>
                <a:spcPts val="600"/>
              </a:spcAft>
              <a:buClr>
                <a:srgbClr val="FFFFFF">
                  <a:lumMod val="50000"/>
                </a:srgbClr>
              </a:buClr>
              <a:buSzPct val="80000"/>
              <a:tabLst>
                <a:tab pos="361950" algn="r"/>
                <a:tab pos="1076325" algn="r"/>
                <a:tab pos="1790700" algn="r"/>
                <a:tab pos="2514600" algn="r"/>
                <a:tab pos="3228975" algn="r"/>
                <a:tab pos="3943350" algn="r"/>
                <a:tab pos="4667250" algn="r"/>
                <a:tab pos="5381625" algn="r"/>
                <a:tab pos="6096000" algn="r"/>
                <a:tab pos="6819900" algn="r"/>
                <a:tab pos="7534275" algn="r"/>
              </a:tabLst>
              <a:defRPr/>
            </a:pPr>
            <a:endParaRPr lang="en-US" sz="2000" b="1" kern="0" noProof="1">
              <a:solidFill>
                <a:srgbClr val="FFFFFF"/>
              </a:solidFill>
              <a:effectLst>
                <a:innerShdw blurRad="63500" dist="635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cxnSp>
        <p:nvCxnSpPr>
          <p:cNvPr id="36" name="Прямая соединительная линия 35"/>
          <p:cNvCxnSpPr/>
          <p:nvPr/>
        </p:nvCxnSpPr>
        <p:spPr bwMode="auto">
          <a:xfrm>
            <a:off x="434483" y="4795139"/>
            <a:ext cx="8320116" cy="1588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1">
                <a:lumMod val="75000"/>
              </a:schemeClr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37" name="TextBox 36"/>
          <p:cNvSpPr txBox="1"/>
          <p:nvPr/>
        </p:nvSpPr>
        <p:spPr>
          <a:xfrm>
            <a:off x="377729" y="4818543"/>
            <a:ext cx="8429684" cy="11010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lnSpc>
                <a:spcPct val="95000"/>
              </a:lnSpc>
              <a:spcAft>
                <a:spcPts val="0"/>
              </a:spcAft>
              <a:defRPr/>
            </a:pPr>
            <a:r>
              <a:rPr lang="ru-RU" sz="1400" b="1" u="sng" dirty="0" smtClean="0">
                <a:solidFill>
                  <a:srgbClr val="0000CC"/>
                </a:solidFill>
                <a:cs typeface="Tahoma" pitchFamily="34" charset="0"/>
              </a:rPr>
              <a:t>Валютный контроль на данном этапе сделки:</a:t>
            </a:r>
          </a:p>
          <a:p>
            <a:pPr algn="just" eaLnBrk="0" hangingPunct="0">
              <a:lnSpc>
                <a:spcPct val="95000"/>
              </a:lnSpc>
              <a:spcAft>
                <a:spcPts val="0"/>
              </a:spcAft>
              <a:defRPr/>
            </a:pPr>
            <a:r>
              <a:rPr lang="ru-RU" sz="1100" b="1" i="1" dirty="0" smtClean="0">
                <a:solidFill>
                  <a:srgbClr val="000000"/>
                </a:solidFill>
                <a:cs typeface="Tahoma" pitchFamily="34" charset="0"/>
              </a:rPr>
              <a:t>Резидент обязан оформить и представить в банк </a:t>
            </a:r>
            <a:r>
              <a:rPr lang="ru-RU" sz="1100" b="1" i="1" dirty="0">
                <a:solidFill>
                  <a:srgbClr val="000000"/>
                </a:solidFill>
                <a:cs typeface="Tahoma" pitchFamily="34" charset="0"/>
              </a:rPr>
              <a:t>П</a:t>
            </a:r>
            <a:r>
              <a:rPr lang="ru-RU" sz="1100" b="1" i="1" dirty="0" smtClean="0">
                <a:solidFill>
                  <a:srgbClr val="000000"/>
                </a:solidFill>
                <a:cs typeface="Tahoma" pitchFamily="34" charset="0"/>
              </a:rPr>
              <a:t>аспорт сделки, если сумма контракта равна или превышает эквивалент 50 000 </a:t>
            </a:r>
            <a:r>
              <a:rPr lang="en-US" sz="1100" b="1" i="1" dirty="0" smtClean="0">
                <a:solidFill>
                  <a:srgbClr val="000000"/>
                </a:solidFill>
                <a:cs typeface="Tahoma" pitchFamily="34" charset="0"/>
              </a:rPr>
              <a:t>$</a:t>
            </a:r>
            <a:endParaRPr lang="ru-RU" sz="1100" b="1" i="1" dirty="0" smtClean="0">
              <a:solidFill>
                <a:srgbClr val="000000"/>
              </a:solidFill>
              <a:cs typeface="Tahoma" pitchFamily="34" charset="0"/>
            </a:endParaRPr>
          </a:p>
          <a:p>
            <a:pPr algn="just" eaLnBrk="0" hangingPunct="0">
              <a:lnSpc>
                <a:spcPct val="95000"/>
              </a:lnSpc>
              <a:spcAft>
                <a:spcPts val="600"/>
              </a:spcAft>
              <a:defRPr/>
            </a:pPr>
            <a:r>
              <a:rPr lang="ru-RU" sz="1100" b="1" i="1" dirty="0">
                <a:solidFill>
                  <a:srgbClr val="000000"/>
                </a:solidFill>
                <a:cs typeface="Tahoma" pitchFamily="34" charset="0"/>
              </a:rPr>
              <a:t>Срок представления </a:t>
            </a:r>
            <a:r>
              <a:rPr lang="ru-RU" sz="1100" b="1" i="1" dirty="0" smtClean="0">
                <a:solidFill>
                  <a:srgbClr val="000000"/>
                </a:solidFill>
                <a:cs typeface="Tahoma" pitchFamily="34" charset="0"/>
              </a:rPr>
              <a:t>Паспорта </a:t>
            </a:r>
            <a:r>
              <a:rPr lang="ru-RU" sz="1100" b="1" i="1" dirty="0">
                <a:solidFill>
                  <a:srgbClr val="000000"/>
                </a:solidFill>
                <a:cs typeface="Tahoma" pitchFamily="34" charset="0"/>
              </a:rPr>
              <a:t>сделки – не позднее представления в банк Справки о валютных операциях или представления в банк Справки о подтверждающих </a:t>
            </a:r>
            <a:r>
              <a:rPr lang="ru-RU" sz="1100" b="1" i="1" dirty="0" smtClean="0">
                <a:solidFill>
                  <a:srgbClr val="000000"/>
                </a:solidFill>
                <a:cs typeface="Tahoma" pitchFamily="34" charset="0"/>
              </a:rPr>
              <a:t>документах, </a:t>
            </a:r>
            <a:r>
              <a:rPr lang="ru-RU" sz="1100" b="1" i="1" dirty="0">
                <a:solidFill>
                  <a:srgbClr val="000000"/>
                </a:solidFill>
                <a:cs typeface="Tahoma" pitchFamily="34" charset="0"/>
              </a:rPr>
              <a:t>или подачи декларации на товары таможенному органу </a:t>
            </a:r>
            <a:r>
              <a:rPr lang="ru-RU" sz="1100" i="1" dirty="0">
                <a:solidFill>
                  <a:srgbClr val="000000"/>
                </a:solidFill>
                <a:cs typeface="Tahoma" pitchFamily="34" charset="0"/>
              </a:rPr>
              <a:t>(какое из событий наступит раньше)</a:t>
            </a:r>
            <a:endParaRPr lang="ru-RU" sz="1100" u="sng" dirty="0">
              <a:solidFill>
                <a:srgbClr val="000000"/>
              </a:solidFill>
            </a:endParaRPr>
          </a:p>
        </p:txBody>
      </p:sp>
      <p:sp>
        <p:nvSpPr>
          <p:cNvPr id="56" name="Скругленный прямоугольник 55"/>
          <p:cNvSpPr/>
          <p:nvPr/>
        </p:nvSpPr>
        <p:spPr bwMode="auto">
          <a:xfrm>
            <a:off x="434483" y="5988621"/>
            <a:ext cx="8514734" cy="463158"/>
          </a:xfrm>
          <a:prstGeom prst="round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C00000"/>
            </a:solidFill>
            <a:miter lim="800000"/>
            <a:headEnd/>
            <a:tailEnd/>
          </a:ln>
          <a:effectLst>
            <a:outerShdw blurRad="127000" dist="38100" dir="2700000" algn="tl" rotWithShape="0">
              <a:prstClr val="black">
                <a:alpha val="40000"/>
              </a:prstClr>
            </a:outerShdw>
          </a:effectLst>
        </p:spPr>
        <p:txBody>
          <a:bodyPr lIns="108000" tIns="72000" rIns="72000" bIns="72000" anchor="ctr"/>
          <a:lstStyle/>
          <a:p>
            <a:pPr>
              <a:lnSpc>
                <a:spcPct val="95000"/>
              </a:lnSpc>
              <a:spcAft>
                <a:spcPts val="300"/>
              </a:spcAft>
            </a:pPr>
            <a:r>
              <a:rPr lang="ru-RU" sz="1000" b="1" i="1" u="sng" dirty="0" smtClean="0">
                <a:solidFill>
                  <a:srgbClr val="000000"/>
                </a:solidFill>
              </a:rPr>
              <a:t>Паспорт сделки </a:t>
            </a:r>
            <a:r>
              <a:rPr lang="ru-RU" sz="1000" b="1" i="1" dirty="0" smtClean="0">
                <a:solidFill>
                  <a:srgbClr val="000000"/>
                </a:solidFill>
              </a:rPr>
              <a:t>оформляется Клиентом и представляется в банк </a:t>
            </a:r>
            <a:r>
              <a:rPr lang="ru-RU" sz="1000" b="1" i="1" u="sng" dirty="0" smtClean="0">
                <a:solidFill>
                  <a:srgbClr val="000000"/>
                </a:solidFill>
              </a:rPr>
              <a:t>одновременно с контрактом</a:t>
            </a:r>
            <a:r>
              <a:rPr lang="ru-RU" sz="1000" b="1" i="1" dirty="0" smtClean="0">
                <a:solidFill>
                  <a:srgbClr val="000000"/>
                </a:solidFill>
              </a:rPr>
              <a:t>!</a:t>
            </a:r>
          </a:p>
          <a:p>
            <a:pPr>
              <a:lnSpc>
                <a:spcPct val="95000"/>
              </a:lnSpc>
            </a:pPr>
            <a:r>
              <a:rPr lang="ru-RU" sz="1000" b="1" i="1" dirty="0" smtClean="0">
                <a:solidFill>
                  <a:srgbClr val="000000"/>
                </a:solidFill>
              </a:rPr>
              <a:t>По заявлению Клиента банк может составить Паспорт сделки за Клиента </a:t>
            </a:r>
            <a:r>
              <a:rPr lang="ru-RU" sz="1000" i="1" dirty="0" smtClean="0">
                <a:solidFill>
                  <a:srgbClr val="000000"/>
                </a:solidFill>
              </a:rPr>
              <a:t>(при наличии представленного Клиентом контракта)</a:t>
            </a:r>
            <a:endParaRPr lang="ru-RU" sz="1000" i="1" dirty="0">
              <a:solidFill>
                <a:srgbClr val="000000"/>
              </a:solidFill>
            </a:endParaRPr>
          </a:p>
        </p:txBody>
      </p:sp>
      <p:pic>
        <p:nvPicPr>
          <p:cNvPr id="58" name="Picture 2" descr="F:\iCA4A3HN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9037" y="2589870"/>
            <a:ext cx="373118" cy="373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Скругленный прямоугольник 58"/>
          <p:cNvSpPr/>
          <p:nvPr/>
        </p:nvSpPr>
        <p:spPr bwMode="auto">
          <a:xfrm>
            <a:off x="5029350" y="2712570"/>
            <a:ext cx="3786214" cy="195893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" algn="ctr">
            <a:solidFill>
              <a:srgbClr val="C0C0C0"/>
            </a:solidFill>
            <a:miter lim="800000"/>
            <a:headEnd/>
            <a:tailEnd/>
          </a:ln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</p:spPr>
        <p:txBody>
          <a:bodyPr lIns="108000" tIns="0" rIns="0" bIns="0" anchor="ctr"/>
          <a:lstStyle/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ru-RU" b="1" i="1" u="sng" dirty="0" smtClean="0">
                <a:solidFill>
                  <a:srgbClr val="0000CC"/>
                </a:solidFill>
              </a:rPr>
              <a:t>Основные разделы контракта:</a:t>
            </a:r>
            <a:r>
              <a:rPr lang="ru-RU" sz="1000" i="1" dirty="0" smtClean="0">
                <a:solidFill>
                  <a:srgbClr val="0000CC"/>
                </a:solidFill>
              </a:rPr>
              <a:t> </a:t>
            </a:r>
            <a:endParaRPr lang="ru-RU" sz="1000" b="1" i="1" dirty="0" smtClean="0">
              <a:solidFill>
                <a:srgbClr val="0000CC"/>
              </a:solidFill>
            </a:endParaRPr>
          </a:p>
          <a:p>
            <a:pPr>
              <a:lnSpc>
                <a:spcPct val="95000"/>
              </a:lnSpc>
              <a:spcAft>
                <a:spcPts val="0"/>
              </a:spcAft>
              <a:buFont typeface="Wingdings" pitchFamily="2" charset="2"/>
              <a:buChar char="§"/>
            </a:pPr>
            <a:r>
              <a:rPr lang="ru-RU" sz="1000" b="1" i="1" dirty="0" smtClean="0">
                <a:solidFill>
                  <a:srgbClr val="990000"/>
                </a:solidFill>
              </a:rPr>
              <a:t> предмет контракта</a:t>
            </a:r>
          </a:p>
          <a:p>
            <a:pPr>
              <a:lnSpc>
                <a:spcPct val="95000"/>
              </a:lnSpc>
              <a:spcAft>
                <a:spcPts val="0"/>
              </a:spcAft>
              <a:buFont typeface="Wingdings" pitchFamily="2" charset="2"/>
              <a:buChar char="§"/>
            </a:pPr>
            <a:r>
              <a:rPr lang="ru-RU" sz="1000" b="1" i="1" dirty="0" smtClean="0">
                <a:solidFill>
                  <a:srgbClr val="990000"/>
                </a:solidFill>
              </a:rPr>
              <a:t>цена и сумма</a:t>
            </a:r>
          </a:p>
          <a:p>
            <a:pPr>
              <a:lnSpc>
                <a:spcPct val="95000"/>
              </a:lnSpc>
              <a:buFont typeface="Wingdings" pitchFamily="2" charset="2"/>
              <a:buChar char="§"/>
            </a:pPr>
            <a:r>
              <a:rPr lang="ru-RU" sz="1000" b="1" i="1" dirty="0" smtClean="0">
                <a:solidFill>
                  <a:srgbClr val="990000"/>
                </a:solidFill>
              </a:rPr>
              <a:t> условия платежа</a:t>
            </a:r>
          </a:p>
          <a:p>
            <a:pPr>
              <a:lnSpc>
                <a:spcPct val="95000"/>
              </a:lnSpc>
              <a:buFont typeface="Wingdings" pitchFamily="2" charset="2"/>
              <a:buChar char="§"/>
            </a:pPr>
            <a:r>
              <a:rPr lang="ru-RU" sz="1000" b="1" i="1" dirty="0" smtClean="0">
                <a:solidFill>
                  <a:srgbClr val="990000"/>
                </a:solidFill>
              </a:rPr>
              <a:t> срок поставки</a:t>
            </a:r>
          </a:p>
          <a:p>
            <a:pPr>
              <a:lnSpc>
                <a:spcPct val="95000"/>
              </a:lnSpc>
              <a:buFont typeface="Wingdings" pitchFamily="2" charset="2"/>
              <a:buChar char="§"/>
            </a:pPr>
            <a:r>
              <a:rPr lang="ru-RU" sz="1000" b="1" i="1" dirty="0" smtClean="0">
                <a:solidFill>
                  <a:srgbClr val="990000"/>
                </a:solidFill>
              </a:rPr>
              <a:t> условия приемки товара по качеству и количеству</a:t>
            </a:r>
          </a:p>
          <a:p>
            <a:pPr>
              <a:lnSpc>
                <a:spcPct val="95000"/>
              </a:lnSpc>
              <a:buFont typeface="Wingdings" pitchFamily="2" charset="2"/>
              <a:buChar char="§"/>
            </a:pPr>
            <a:r>
              <a:rPr lang="ru-RU" sz="1000" b="1" i="1" dirty="0" smtClean="0">
                <a:solidFill>
                  <a:srgbClr val="990000"/>
                </a:solidFill>
              </a:rPr>
              <a:t> форс-мажор</a:t>
            </a:r>
          </a:p>
          <a:p>
            <a:pPr>
              <a:lnSpc>
                <a:spcPct val="95000"/>
              </a:lnSpc>
              <a:buFont typeface="Wingdings" pitchFamily="2" charset="2"/>
              <a:buChar char="§"/>
            </a:pPr>
            <a:r>
              <a:rPr lang="ru-RU" sz="1000" b="1" i="1" dirty="0" smtClean="0">
                <a:solidFill>
                  <a:srgbClr val="990000"/>
                </a:solidFill>
              </a:rPr>
              <a:t> прочие условия и обстоятельства сделки</a:t>
            </a:r>
          </a:p>
          <a:p>
            <a:pPr>
              <a:lnSpc>
                <a:spcPct val="95000"/>
              </a:lnSpc>
              <a:buFont typeface="Wingdings" pitchFamily="2" charset="2"/>
              <a:buChar char="§"/>
            </a:pPr>
            <a:r>
              <a:rPr lang="ru-RU" sz="1000" b="1" i="1" dirty="0" smtClean="0">
                <a:solidFill>
                  <a:srgbClr val="990000"/>
                </a:solidFill>
              </a:rPr>
              <a:t> рассмотрение споров</a:t>
            </a:r>
          </a:p>
          <a:p>
            <a:pPr>
              <a:lnSpc>
                <a:spcPct val="95000"/>
              </a:lnSpc>
              <a:buFont typeface="Wingdings" pitchFamily="2" charset="2"/>
              <a:buChar char="§"/>
            </a:pPr>
            <a:r>
              <a:rPr lang="ru-RU" sz="1000" b="1" i="1" dirty="0" smtClean="0">
                <a:solidFill>
                  <a:srgbClr val="990000"/>
                </a:solidFill>
              </a:rPr>
              <a:t> санкции</a:t>
            </a:r>
          </a:p>
          <a:p>
            <a:pPr>
              <a:lnSpc>
                <a:spcPct val="95000"/>
              </a:lnSpc>
              <a:buFont typeface="Wingdings" pitchFamily="2" charset="2"/>
              <a:buChar char="§"/>
            </a:pPr>
            <a:r>
              <a:rPr lang="ru-RU" sz="1000" b="1" i="1" dirty="0" smtClean="0">
                <a:solidFill>
                  <a:srgbClr val="990000"/>
                </a:solidFill>
              </a:rPr>
              <a:t> адреса покупателя</a:t>
            </a:r>
            <a:r>
              <a:rPr lang="en-US" sz="1000" b="1" i="1" dirty="0" smtClean="0">
                <a:solidFill>
                  <a:srgbClr val="990000"/>
                </a:solidFill>
              </a:rPr>
              <a:t> (</a:t>
            </a:r>
            <a:r>
              <a:rPr lang="ru-RU" sz="1000" b="1" i="1" dirty="0" smtClean="0">
                <a:solidFill>
                  <a:srgbClr val="990000"/>
                </a:solidFill>
              </a:rPr>
              <a:t>заказчика) и продавца (исполнителя)</a:t>
            </a:r>
          </a:p>
          <a:p>
            <a:pPr>
              <a:lnSpc>
                <a:spcPct val="95000"/>
              </a:lnSpc>
              <a:buFont typeface="Wingdings" pitchFamily="2" charset="2"/>
              <a:buChar char="§"/>
            </a:pPr>
            <a:r>
              <a:rPr lang="ru-RU" sz="1000" b="1" i="1" dirty="0" smtClean="0">
                <a:solidFill>
                  <a:srgbClr val="990000"/>
                </a:solidFill>
              </a:rPr>
              <a:t> подписи сторон</a:t>
            </a:r>
            <a:endParaRPr lang="ru-RU" sz="1000" b="1" i="1" dirty="0">
              <a:solidFill>
                <a:srgbClr val="990000"/>
              </a:solidFill>
            </a:endParaRPr>
          </a:p>
        </p:txBody>
      </p:sp>
      <p:pic>
        <p:nvPicPr>
          <p:cNvPr id="60" name="Picture 2" descr="F:\iCA4A3HN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969" y="5919614"/>
            <a:ext cx="373118" cy="387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078790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7463" y="260648"/>
            <a:ext cx="6718162" cy="664797"/>
          </a:xfrm>
        </p:spPr>
        <p:txBody>
          <a:bodyPr/>
          <a:lstStyle/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Обслуживание  внешнеторговых  сделок</a:t>
            </a:r>
            <a:b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Экспорт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товаров (услуг)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 bwMode="auto">
          <a:xfrm>
            <a:off x="395652" y="1144240"/>
            <a:ext cx="8551869" cy="32211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12700" algn="ctr">
            <a:solidFill>
              <a:srgbClr val="C0C0C0"/>
            </a:solidFill>
            <a:miter lim="800000"/>
            <a:headEnd/>
            <a:tailEnd/>
          </a:ln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</p:spPr>
        <p:txBody>
          <a:bodyPr lIns="108000" tIns="0" rIns="0" bIns="0" anchor="ctr"/>
          <a:lstStyle/>
          <a:p>
            <a:pPr algn="ctr" eaLnBrk="0" hangingPunct="0">
              <a:defRPr/>
            </a:pPr>
            <a:r>
              <a:rPr lang="ru-RU" sz="1400" b="1" i="1" u="sng" dirty="0" smtClean="0">
                <a:solidFill>
                  <a:schemeClr val="bg1"/>
                </a:solidFill>
              </a:rPr>
              <a:t>ЭТАП 2.</a:t>
            </a:r>
            <a:r>
              <a:rPr lang="ru-RU" sz="1400" b="1" i="1" dirty="0" smtClean="0">
                <a:solidFill>
                  <a:schemeClr val="bg1"/>
                </a:solidFill>
              </a:rPr>
              <a:t> Исполнение обязательств по сделке нерезидентом – оплата товара (услуги)</a:t>
            </a:r>
            <a:endParaRPr lang="ru-RU" sz="1400" b="1" i="1" dirty="0">
              <a:solidFill>
                <a:schemeClr val="bg1"/>
              </a:solidFill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 bwMode="auto">
          <a:xfrm>
            <a:off x="3472234" y="1538454"/>
            <a:ext cx="5475287" cy="401828"/>
          </a:xfrm>
          <a:prstGeom prst="roundRect">
            <a:avLst>
              <a:gd name="adj" fmla="val 11706"/>
            </a:avLst>
          </a:prstGeom>
          <a:solidFill>
            <a:schemeClr val="accent5">
              <a:lumMod val="40000"/>
              <a:lumOff val="60000"/>
            </a:schemeClr>
          </a:solidFill>
          <a:ln w="12700" algn="ctr">
            <a:solidFill>
              <a:srgbClr val="C0C0C0"/>
            </a:solidFill>
            <a:miter lim="800000"/>
            <a:headEnd/>
            <a:tailEnd/>
          </a:ln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</p:spPr>
        <p:txBody>
          <a:bodyPr lIns="72000" tIns="0" rIns="36000" bIns="0" anchor="ctr"/>
          <a:lstStyle/>
          <a:p>
            <a:pPr algn="just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endParaRPr lang="ru-RU" sz="1000" b="1" dirty="0" smtClean="0">
              <a:solidFill>
                <a:schemeClr val="tx1"/>
              </a:solidFill>
            </a:endParaRPr>
          </a:p>
          <a:p>
            <a:pPr algn="just">
              <a:lnSpc>
                <a:spcPct val="95000"/>
              </a:lnSpc>
              <a:spcBef>
                <a:spcPts val="300"/>
              </a:spcBef>
              <a:spcAft>
                <a:spcPts val="0"/>
              </a:spcAft>
            </a:pPr>
            <a:r>
              <a:rPr lang="ru-RU" sz="1000" b="1" dirty="0" smtClean="0">
                <a:solidFill>
                  <a:srgbClr val="000000"/>
                </a:solidFill>
              </a:rPr>
              <a:t>Инструкция Банка России от 04.06.2012 № 138-И</a:t>
            </a:r>
          </a:p>
          <a:p>
            <a:pPr lvl="0" algn="just">
              <a:lnSpc>
                <a:spcPct val="95000"/>
              </a:lnSpc>
              <a:spcBef>
                <a:spcPts val="300"/>
              </a:spcBef>
              <a:spcAft>
                <a:spcPts val="0"/>
              </a:spcAft>
            </a:pPr>
            <a:r>
              <a:rPr lang="ru-RU" sz="1000" b="1" dirty="0">
                <a:solidFill>
                  <a:srgbClr val="000000"/>
                </a:solidFill>
              </a:rPr>
              <a:t>Инструкция Банка России </a:t>
            </a:r>
            <a:r>
              <a:rPr lang="ru-RU" sz="1000" b="1" dirty="0" smtClean="0">
                <a:solidFill>
                  <a:srgbClr val="000000"/>
                </a:solidFill>
              </a:rPr>
              <a:t>от 30.03.2004 № 111-И</a:t>
            </a:r>
            <a:endParaRPr lang="ru-RU" sz="1000" dirty="0">
              <a:solidFill>
                <a:srgbClr val="000000"/>
              </a:solidFill>
            </a:endParaRPr>
          </a:p>
          <a:p>
            <a:pPr algn="just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41" name="Скругленный прямоугольник 40"/>
          <p:cNvSpPr/>
          <p:nvPr/>
        </p:nvSpPr>
        <p:spPr bwMode="auto">
          <a:xfrm>
            <a:off x="428704" y="1538453"/>
            <a:ext cx="2214577" cy="401828"/>
          </a:xfrm>
          <a:prstGeom prst="round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blurRad="127000" dist="38100" dir="2700000" algn="tl" rotWithShape="0">
              <a:prstClr val="black">
                <a:alpha val="40000"/>
              </a:prstClr>
            </a:outerShdw>
          </a:effectLst>
        </p:spPr>
        <p:txBody>
          <a:bodyPr lIns="36000" tIns="72000" rIns="36000" bIns="72000" anchor="ctr"/>
          <a:lstStyle/>
          <a:p>
            <a:pPr algn="ctr" eaLnBrk="0" hangingPunct="0">
              <a:lnSpc>
                <a:spcPct val="95000"/>
              </a:lnSpc>
              <a:spcAft>
                <a:spcPts val="600"/>
              </a:spcAft>
              <a:defRPr/>
            </a:pPr>
            <a:r>
              <a:rPr lang="ru-RU" sz="1350" b="1" dirty="0" smtClean="0">
                <a:solidFill>
                  <a:srgbClr val="404040"/>
                </a:solidFill>
                <a:cs typeface="Tahoma" pitchFamily="34" charset="0"/>
              </a:rPr>
              <a:t>Чем руководствоваться?</a:t>
            </a:r>
            <a:endParaRPr lang="ru-RU" sz="1350" b="1" dirty="0">
              <a:solidFill>
                <a:srgbClr val="404040"/>
              </a:solidFill>
              <a:cs typeface="Tahoma" pitchFamily="34" charset="0"/>
            </a:endParaRPr>
          </a:p>
        </p:txBody>
      </p:sp>
      <p:sp>
        <p:nvSpPr>
          <p:cNvPr id="42" name="Gleichschenkliges Dreieck 51"/>
          <p:cNvSpPr>
            <a:spLocks noChangeAspect="1"/>
          </p:cNvSpPr>
          <p:nvPr/>
        </p:nvSpPr>
        <p:spPr bwMode="gray">
          <a:xfrm rot="5400000">
            <a:off x="2963844" y="1523512"/>
            <a:ext cx="335656" cy="431712"/>
          </a:xfrm>
          <a:prstGeom prst="triangle">
            <a:avLst>
              <a:gd name="adj" fmla="val 50000"/>
            </a:avLst>
          </a:prstGeom>
          <a:solidFill>
            <a:srgbClr val="92D050"/>
          </a:solidFill>
          <a:ln w="12700">
            <a:solidFill>
              <a:srgbClr val="FFFFFF"/>
            </a:solidFill>
            <a:miter lim="800000"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0000" endA="300" endPos="55000" dir="5400000" sy="-100000" algn="bl" rotWithShape="0"/>
          </a:effectLst>
        </p:spPr>
        <p:txBody>
          <a:bodyPr lIns="72000" tIns="0" rIns="0" bIns="0" anchor="ctr" anchorCtr="0"/>
          <a:lstStyle/>
          <a:p>
            <a:pPr marL="88900" indent="-88900">
              <a:lnSpc>
                <a:spcPct val="95000"/>
              </a:lnSpc>
              <a:spcAft>
                <a:spcPts val="600"/>
              </a:spcAft>
              <a:buClr>
                <a:srgbClr val="FFFFFF">
                  <a:lumMod val="50000"/>
                </a:srgbClr>
              </a:buClr>
              <a:buSzPct val="80000"/>
              <a:tabLst>
                <a:tab pos="361950" algn="r"/>
                <a:tab pos="1076325" algn="r"/>
                <a:tab pos="1790700" algn="r"/>
                <a:tab pos="2514600" algn="r"/>
                <a:tab pos="3228975" algn="r"/>
                <a:tab pos="3943350" algn="r"/>
                <a:tab pos="4667250" algn="r"/>
                <a:tab pos="5381625" algn="r"/>
                <a:tab pos="6096000" algn="r"/>
                <a:tab pos="6819900" algn="r"/>
                <a:tab pos="7534275" algn="r"/>
              </a:tabLst>
              <a:defRPr/>
            </a:pPr>
            <a:endParaRPr lang="en-US" sz="2000" b="1" kern="0" noProof="1">
              <a:solidFill>
                <a:srgbClr val="FFFFFF"/>
              </a:solidFill>
              <a:effectLst>
                <a:innerShdw blurRad="63500" dist="635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cxnSp>
        <p:nvCxnSpPr>
          <p:cNvPr id="43" name="Прямая соединительная линия 42"/>
          <p:cNvCxnSpPr/>
          <p:nvPr/>
        </p:nvCxnSpPr>
        <p:spPr bwMode="auto">
          <a:xfrm>
            <a:off x="547565" y="4410218"/>
            <a:ext cx="8358246" cy="1588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1">
                <a:lumMod val="75000"/>
              </a:schemeClr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55" name="Скругленный прямоугольник 54"/>
          <p:cNvSpPr/>
          <p:nvPr/>
        </p:nvSpPr>
        <p:spPr bwMode="auto">
          <a:xfrm>
            <a:off x="428704" y="2075045"/>
            <a:ext cx="2222776" cy="288925"/>
          </a:xfrm>
          <a:prstGeom prst="roundRect">
            <a:avLst/>
          </a:prstGeom>
          <a:solidFill>
            <a:srgbClr val="66CCFF">
              <a:alpha val="31000"/>
            </a:srgbClr>
          </a:solidFill>
          <a:ln w="12700" algn="ctr">
            <a:solidFill>
              <a:srgbClr val="C0C0C0"/>
            </a:solidFill>
            <a:miter lim="800000"/>
            <a:headEnd/>
            <a:tailEnd/>
          </a:ln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</p:spPr>
        <p:txBody>
          <a:bodyPr lIns="72000" tIns="0" rIns="0" bIns="0" anchor="ctr"/>
          <a:lstStyle/>
          <a:p>
            <a:pPr algn="ctr" eaLnBrk="0" hangingPunct="0">
              <a:defRPr/>
            </a:pPr>
            <a:r>
              <a:rPr lang="ru-RU" sz="1500" b="1" dirty="0" smtClean="0">
                <a:solidFill>
                  <a:schemeClr val="accent6">
                    <a:lumMod val="10000"/>
                  </a:schemeClr>
                </a:solidFill>
                <a:cs typeface="Tahoma" pitchFamily="34" charset="0"/>
              </a:rPr>
              <a:t>Платеж</a:t>
            </a:r>
            <a:endParaRPr lang="ru-RU" sz="1500" b="1" dirty="0">
              <a:solidFill>
                <a:schemeClr val="accent6">
                  <a:lumMod val="10000"/>
                </a:schemeClr>
              </a:solidFill>
              <a:cs typeface="Tahoma" pitchFamily="34" charset="0"/>
            </a:endParaRPr>
          </a:p>
        </p:txBody>
      </p:sp>
      <p:sp>
        <p:nvSpPr>
          <p:cNvPr id="56" name="Скругленный прямоугольник 55"/>
          <p:cNvSpPr/>
          <p:nvPr/>
        </p:nvSpPr>
        <p:spPr bwMode="auto">
          <a:xfrm>
            <a:off x="3818640" y="2335558"/>
            <a:ext cx="504056" cy="170873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" algn="ctr">
            <a:solidFill>
              <a:srgbClr val="C0C0C0"/>
            </a:solidFill>
            <a:miter lim="800000"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127000" dist="63500" dir="2700000" algn="tl" rotWithShape="0">
              <a:prstClr val="black">
                <a:alpha val="40000"/>
              </a:prstClr>
            </a:outerShdw>
          </a:effectLst>
        </p:spPr>
        <p:txBody>
          <a:bodyPr vert="vert270" lIns="72000" tIns="0" rIns="0" bIns="0" anchor="ctr"/>
          <a:lstStyle/>
          <a:p>
            <a:pPr lvl="0" algn="ctr" eaLnBrk="0" hangingPunct="0">
              <a:spcBef>
                <a:spcPts val="600"/>
              </a:spcBef>
              <a:spcAft>
                <a:spcPts val="0"/>
              </a:spcAft>
              <a:defRPr/>
            </a:pPr>
            <a:r>
              <a:rPr lang="ru-RU" sz="1350" b="1" dirty="0">
                <a:solidFill>
                  <a:srgbClr val="99CCFF">
                    <a:lumMod val="10000"/>
                  </a:srgbClr>
                </a:solidFill>
                <a:cs typeface="Tahoma" pitchFamily="34" charset="0"/>
              </a:rPr>
              <a:t>Получение выручки</a:t>
            </a:r>
          </a:p>
        </p:txBody>
      </p:sp>
      <p:sp>
        <p:nvSpPr>
          <p:cNvPr id="59" name="Скругленный прямоугольник 58"/>
          <p:cNvSpPr/>
          <p:nvPr/>
        </p:nvSpPr>
        <p:spPr bwMode="auto">
          <a:xfrm>
            <a:off x="4822183" y="2881954"/>
            <a:ext cx="4171389" cy="72507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" algn="ctr">
            <a:solidFill>
              <a:srgbClr val="C0C0C0"/>
            </a:solidFill>
            <a:miter lim="800000"/>
            <a:headEnd/>
            <a:tailEnd/>
          </a:ln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</p:spPr>
        <p:txBody>
          <a:bodyPr lIns="72000" tIns="0" rIns="0" bIns="0" anchor="ctr"/>
          <a:lstStyle/>
          <a:p>
            <a:pPr marL="171450" lvl="0" indent="-171450" eaLnBrk="0" hangingPunct="0">
              <a:lnSpc>
                <a:spcPct val="80000"/>
              </a:lnSpc>
              <a:spcAft>
                <a:spcPts val="300"/>
              </a:spcAft>
              <a:buFont typeface="Arial" pitchFamily="34" charset="0"/>
              <a:buChar char="•"/>
              <a:defRPr/>
            </a:pPr>
            <a:r>
              <a:rPr lang="ru-RU" sz="900" b="1" dirty="0" smtClean="0">
                <a:solidFill>
                  <a:srgbClr val="000000"/>
                </a:solidFill>
                <a:cs typeface="Tahoma" pitchFamily="34" charset="0"/>
              </a:rPr>
              <a:t>со </a:t>
            </a:r>
            <a:r>
              <a:rPr lang="ru-RU" sz="900" b="1" dirty="0">
                <a:solidFill>
                  <a:srgbClr val="000000"/>
                </a:solidFill>
                <a:cs typeface="Tahoma" pitchFamily="34" charset="0"/>
              </a:rPr>
              <a:t>счета нерезидента-контрагента, открытого в банке за рубежом</a:t>
            </a:r>
          </a:p>
          <a:p>
            <a:pPr marL="171450" lvl="0" indent="-171450" eaLnBrk="0" hangingPunct="0">
              <a:lnSpc>
                <a:spcPct val="80000"/>
              </a:lnSpc>
              <a:spcAft>
                <a:spcPts val="300"/>
              </a:spcAft>
              <a:buFont typeface="Arial" pitchFamily="34" charset="0"/>
              <a:buChar char="•"/>
              <a:defRPr/>
            </a:pPr>
            <a:r>
              <a:rPr lang="ru-RU" sz="900" b="1" dirty="0" smtClean="0">
                <a:solidFill>
                  <a:srgbClr val="000000"/>
                </a:solidFill>
                <a:cs typeface="Tahoma" pitchFamily="34" charset="0"/>
              </a:rPr>
              <a:t>со </a:t>
            </a:r>
            <a:r>
              <a:rPr lang="ru-RU" sz="900" b="1" dirty="0">
                <a:solidFill>
                  <a:srgbClr val="000000"/>
                </a:solidFill>
                <a:cs typeface="Tahoma" pitchFamily="34" charset="0"/>
              </a:rPr>
              <a:t>счета нерезидента-контрагента, открытого в банке на территории РФ</a:t>
            </a:r>
          </a:p>
          <a:p>
            <a:pPr marL="171450" lvl="0" indent="-171450" eaLnBrk="0" hangingPunct="0">
              <a:lnSpc>
                <a:spcPct val="80000"/>
              </a:lnSpc>
              <a:spcAft>
                <a:spcPts val="300"/>
              </a:spcAft>
              <a:buFont typeface="Arial" pitchFamily="34" charset="0"/>
              <a:buChar char="•"/>
              <a:defRPr/>
            </a:pPr>
            <a:r>
              <a:rPr lang="ru-RU" sz="900" b="1" dirty="0" smtClean="0">
                <a:solidFill>
                  <a:srgbClr val="000000"/>
                </a:solidFill>
                <a:cs typeface="Tahoma" pitchFamily="34" charset="0"/>
              </a:rPr>
              <a:t>со </a:t>
            </a:r>
            <a:r>
              <a:rPr lang="ru-RU" sz="900" b="1" dirty="0">
                <a:solidFill>
                  <a:srgbClr val="000000"/>
                </a:solidFill>
                <a:cs typeface="Tahoma" pitchFamily="34" charset="0"/>
              </a:rPr>
              <a:t>счета другого нерезидента, по согласованию с экспортером-резидентом</a:t>
            </a:r>
          </a:p>
        </p:txBody>
      </p:sp>
      <p:sp>
        <p:nvSpPr>
          <p:cNvPr id="60" name="Скругленный прямоугольник 59"/>
          <p:cNvSpPr/>
          <p:nvPr/>
        </p:nvSpPr>
        <p:spPr bwMode="auto">
          <a:xfrm>
            <a:off x="4822184" y="2017598"/>
            <a:ext cx="4125338" cy="79208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" algn="ctr">
            <a:solidFill>
              <a:srgbClr val="C0C0C0"/>
            </a:solidFill>
            <a:miter lim="800000"/>
            <a:headEnd/>
            <a:tailEnd/>
          </a:ln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</p:spPr>
        <p:txBody>
          <a:bodyPr lIns="72000" tIns="0" rIns="0" bIns="0" anchor="ctr"/>
          <a:lstStyle/>
          <a:p>
            <a:pPr lvl="0" eaLnBrk="0" hangingPunct="0">
              <a:lnSpc>
                <a:spcPct val="80000"/>
              </a:lnSpc>
              <a:spcAft>
                <a:spcPts val="300"/>
              </a:spcAft>
              <a:buFontTx/>
              <a:buChar char="-"/>
              <a:defRPr/>
            </a:pPr>
            <a:endParaRPr lang="ru-RU" sz="900" b="1" dirty="0" smtClean="0">
              <a:solidFill>
                <a:srgbClr val="99CCFF">
                  <a:lumMod val="10000"/>
                </a:srgbClr>
              </a:solidFill>
              <a:cs typeface="Tahoma" pitchFamily="34" charset="0"/>
            </a:endParaRPr>
          </a:p>
          <a:p>
            <a:pPr marL="171450" lvl="0" indent="-171450" eaLnBrk="0" hangingPunct="0">
              <a:lnSpc>
                <a:spcPct val="80000"/>
              </a:lnSpc>
              <a:spcAft>
                <a:spcPts val="300"/>
              </a:spcAft>
              <a:buFont typeface="Arial" pitchFamily="34" charset="0"/>
              <a:buChar char="•"/>
              <a:defRPr/>
            </a:pPr>
            <a:r>
              <a:rPr lang="ru-RU" sz="900" b="1" dirty="0" smtClean="0">
                <a:solidFill>
                  <a:srgbClr val="000000"/>
                </a:solidFill>
                <a:cs typeface="Tahoma" pitchFamily="34" charset="0"/>
              </a:rPr>
              <a:t>на транзитный валютный счет экспортера-резидента, открытый </a:t>
            </a:r>
            <a:br>
              <a:rPr lang="ru-RU" sz="900" b="1" dirty="0" smtClean="0">
                <a:solidFill>
                  <a:srgbClr val="000000"/>
                </a:solidFill>
                <a:cs typeface="Tahoma" pitchFamily="34" charset="0"/>
              </a:rPr>
            </a:br>
            <a:r>
              <a:rPr lang="ru-RU" sz="900" b="1" dirty="0" smtClean="0">
                <a:solidFill>
                  <a:srgbClr val="000000"/>
                </a:solidFill>
                <a:cs typeface="Tahoma" pitchFamily="34" charset="0"/>
              </a:rPr>
              <a:t>в уполномоченном банке</a:t>
            </a:r>
          </a:p>
          <a:p>
            <a:pPr marL="171450" lvl="0" indent="-171450" eaLnBrk="0" hangingPunct="0">
              <a:lnSpc>
                <a:spcPct val="80000"/>
              </a:lnSpc>
              <a:spcAft>
                <a:spcPts val="300"/>
              </a:spcAft>
              <a:buFont typeface="Arial" pitchFamily="34" charset="0"/>
              <a:buChar char="•"/>
              <a:defRPr/>
            </a:pPr>
            <a:r>
              <a:rPr lang="ru-RU" sz="900" b="1" dirty="0" smtClean="0">
                <a:solidFill>
                  <a:srgbClr val="000000"/>
                </a:solidFill>
                <a:cs typeface="Tahoma" pitchFamily="34" charset="0"/>
              </a:rPr>
              <a:t>на расчетный счет экспортера-резидента, открытый в уполномоченном банке</a:t>
            </a:r>
            <a:endParaRPr lang="ru-RU" sz="900" dirty="0">
              <a:solidFill>
                <a:schemeClr val="accent6">
                  <a:lumMod val="10000"/>
                </a:schemeClr>
              </a:solidFill>
              <a:cs typeface="Tahoma" pitchFamily="34" charset="0"/>
            </a:endParaRPr>
          </a:p>
        </p:txBody>
      </p:sp>
      <p:cxnSp>
        <p:nvCxnSpPr>
          <p:cNvPr id="63" name="Соединительная линия уступом 62"/>
          <p:cNvCxnSpPr/>
          <p:nvPr/>
        </p:nvCxnSpPr>
        <p:spPr bwMode="auto">
          <a:xfrm flipV="1">
            <a:off x="4321158" y="2617274"/>
            <a:ext cx="492164" cy="469984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5875" cap="flat" cmpd="sng" algn="ctr">
            <a:solidFill>
              <a:schemeClr val="accent1">
                <a:lumMod val="50000"/>
              </a:schemeClr>
            </a:solidFill>
            <a:prstDash val="sysDot"/>
            <a:round/>
            <a:headEnd type="none" w="med" len="med"/>
            <a:tailEnd type="stealth" w="med" len="med"/>
          </a:ln>
          <a:effectLst/>
        </p:spPr>
      </p:cxnSp>
      <p:cxnSp>
        <p:nvCxnSpPr>
          <p:cNvPr id="64" name="Соединительная линия уступом 63"/>
          <p:cNvCxnSpPr/>
          <p:nvPr/>
        </p:nvCxnSpPr>
        <p:spPr bwMode="auto">
          <a:xfrm>
            <a:off x="4365882" y="3618449"/>
            <a:ext cx="456301" cy="414024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5875" cap="flat" cmpd="sng" algn="ctr">
            <a:solidFill>
              <a:schemeClr val="accent1">
                <a:lumMod val="50000"/>
              </a:schemeClr>
            </a:solidFill>
            <a:prstDash val="sysDot"/>
            <a:round/>
            <a:headEnd type="none" w="med" len="med"/>
            <a:tailEnd type="stealth" w="med" len="med"/>
          </a:ln>
          <a:effectLst/>
        </p:spPr>
      </p:cxnSp>
      <p:sp>
        <p:nvSpPr>
          <p:cNvPr id="65" name="Скругленный прямоугольник 64"/>
          <p:cNvSpPr/>
          <p:nvPr/>
        </p:nvSpPr>
        <p:spPr bwMode="auto">
          <a:xfrm>
            <a:off x="4822183" y="3696623"/>
            <a:ext cx="4186086" cy="6717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" algn="ctr">
            <a:solidFill>
              <a:srgbClr val="C0C0C0"/>
            </a:solidFill>
            <a:miter lim="800000"/>
            <a:headEnd/>
            <a:tailEnd/>
          </a:ln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</p:spPr>
        <p:txBody>
          <a:bodyPr lIns="72000" tIns="0" rIns="0" bIns="0" anchor="ctr"/>
          <a:lstStyle/>
          <a:p>
            <a:pPr marL="171450" lvl="0" indent="-171450" eaLnBrk="0" hangingPunct="0">
              <a:lnSpc>
                <a:spcPct val="90000"/>
              </a:lnSpc>
              <a:spcAft>
                <a:spcPts val="300"/>
              </a:spcAft>
              <a:buFont typeface="Arial" pitchFamily="34" charset="0"/>
              <a:buChar char="•"/>
              <a:defRPr/>
            </a:pPr>
            <a:r>
              <a:rPr lang="ru-RU" sz="900" b="1" dirty="0">
                <a:solidFill>
                  <a:srgbClr val="000000"/>
                </a:solidFill>
                <a:cs typeface="Tahoma" pitchFamily="34" charset="0"/>
              </a:rPr>
              <a:t>исполнение нерезидентом обязательств по контракту способом, отличным от способа исполнения обязательств в виде расчетов в иностранной валюте или валюте РФ (</a:t>
            </a:r>
            <a:r>
              <a:rPr lang="ru-RU" sz="900" dirty="0">
                <a:solidFill>
                  <a:srgbClr val="000000"/>
                </a:solidFill>
                <a:cs typeface="Tahoma" pitchFamily="34" charset="0"/>
              </a:rPr>
              <a:t>например: передача векселя в оплату товара/услуги, новация способа исполнения обязательств по контракту на бартер)</a:t>
            </a:r>
          </a:p>
        </p:txBody>
      </p:sp>
      <p:cxnSp>
        <p:nvCxnSpPr>
          <p:cNvPr id="66" name="Прямая со стрелкой 65"/>
          <p:cNvCxnSpPr/>
          <p:nvPr/>
        </p:nvCxnSpPr>
        <p:spPr bwMode="auto">
          <a:xfrm>
            <a:off x="4365882" y="3371007"/>
            <a:ext cx="456301" cy="0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accent1">
                <a:lumMod val="50000"/>
              </a:schemeClr>
            </a:solidFill>
            <a:prstDash val="sysDot"/>
            <a:round/>
            <a:headEnd type="none" w="med" len="med"/>
            <a:tailEnd type="stealth" w="med" len="med"/>
          </a:ln>
          <a:effectLst/>
        </p:spPr>
      </p:cxnSp>
      <p:sp>
        <p:nvSpPr>
          <p:cNvPr id="82" name="Скругленный прямоугольник 81"/>
          <p:cNvSpPr/>
          <p:nvPr/>
        </p:nvSpPr>
        <p:spPr bwMode="auto">
          <a:xfrm>
            <a:off x="621694" y="5947241"/>
            <a:ext cx="8284117" cy="646302"/>
          </a:xfrm>
          <a:prstGeom prst="round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C00000"/>
            </a:solidFill>
            <a:miter lim="800000"/>
            <a:headEnd/>
            <a:tailEnd/>
          </a:ln>
          <a:effectLst>
            <a:outerShdw blurRad="127000" dist="38100" dir="2700000" algn="tl" rotWithShape="0">
              <a:prstClr val="black">
                <a:alpha val="40000"/>
              </a:prstClr>
            </a:outerShdw>
          </a:effectLst>
        </p:spPr>
        <p:txBody>
          <a:bodyPr lIns="72000" tIns="72000" rIns="36000" bIns="72000" anchor="ctr"/>
          <a:lstStyle/>
          <a:p>
            <a:pPr lvl="0">
              <a:lnSpc>
                <a:spcPct val="85000"/>
              </a:lnSpc>
              <a:spcAft>
                <a:spcPts val="600"/>
              </a:spcAft>
            </a:pPr>
            <a:r>
              <a:rPr lang="ru-RU" sz="900" b="1" i="1" dirty="0">
                <a:solidFill>
                  <a:srgbClr val="000000"/>
                </a:solidFill>
              </a:rPr>
              <a:t>Справка о валютных операциях по операции зачисления иностранной валюты на транзитный счет представляется одновременно с распоряжением об осуществлении обязательной продажи</a:t>
            </a:r>
          </a:p>
          <a:p>
            <a:pPr lvl="0">
              <a:lnSpc>
                <a:spcPct val="85000"/>
              </a:lnSpc>
              <a:spcAft>
                <a:spcPts val="600"/>
              </a:spcAft>
            </a:pPr>
            <a:r>
              <a:rPr lang="ru-RU" sz="900" b="1" i="1" dirty="0">
                <a:solidFill>
                  <a:srgbClr val="000000"/>
                </a:solidFill>
              </a:rPr>
              <a:t>По заявлению Клиента банк может составить Справку о валютных операциях/Справку о подтверждающих документах за Клиента </a:t>
            </a:r>
            <a:r>
              <a:rPr lang="ru-RU" sz="900" i="1" dirty="0">
                <a:solidFill>
                  <a:srgbClr val="000000"/>
                </a:solidFill>
              </a:rPr>
              <a:t>(при наличии представленных Клиентом в банк подтверждающего и иных документов, необходимых для составления соответствующей Справки)</a:t>
            </a:r>
            <a:endParaRPr lang="ru-RU" sz="900" b="1" i="1" dirty="0">
              <a:solidFill>
                <a:srgbClr val="000000"/>
              </a:solidFill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395652" y="4421565"/>
            <a:ext cx="8551869" cy="14701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lnSpc>
                <a:spcPct val="95000"/>
              </a:lnSpc>
              <a:spcAft>
                <a:spcPts val="600"/>
              </a:spcAft>
              <a:defRPr/>
            </a:pPr>
            <a:r>
              <a:rPr lang="ru-RU" sz="1300" b="1" u="sng" dirty="0" smtClean="0">
                <a:solidFill>
                  <a:srgbClr val="0000CC"/>
                </a:solidFill>
                <a:cs typeface="Tahoma" pitchFamily="34" charset="0"/>
              </a:rPr>
              <a:t>Валютный </a:t>
            </a:r>
            <a:r>
              <a:rPr lang="ru-RU" sz="1300" b="1" u="sng" dirty="0">
                <a:solidFill>
                  <a:srgbClr val="0000CC"/>
                </a:solidFill>
                <a:cs typeface="Tahoma" pitchFamily="34" charset="0"/>
              </a:rPr>
              <a:t>контроль на данном этапе сделки:</a:t>
            </a:r>
          </a:p>
          <a:p>
            <a:pPr lvl="0" algn="just" eaLnBrk="0" hangingPunct="0">
              <a:lnSpc>
                <a:spcPct val="85000"/>
              </a:lnSpc>
              <a:spcAft>
                <a:spcPts val="200"/>
              </a:spcAft>
              <a:defRPr/>
            </a:pPr>
            <a:r>
              <a:rPr lang="ru-RU" sz="1050" b="1" i="1" dirty="0">
                <a:solidFill>
                  <a:srgbClr val="800000"/>
                </a:solidFill>
                <a:cs typeface="Tahoma" pitchFamily="34" charset="0"/>
              </a:rPr>
              <a:t>При расчетах в рублях РФ </a:t>
            </a:r>
            <a:r>
              <a:rPr lang="ru-RU" sz="1000" b="1" i="1" dirty="0">
                <a:solidFill>
                  <a:srgbClr val="404040"/>
                </a:solidFill>
                <a:cs typeface="Tahoma" pitchFamily="34" charset="0"/>
              </a:rPr>
              <a:t>– </a:t>
            </a:r>
            <a:r>
              <a:rPr lang="ru-RU" sz="1000" b="1" i="1" dirty="0">
                <a:solidFill>
                  <a:srgbClr val="000000"/>
                </a:solidFill>
                <a:cs typeface="Tahoma" pitchFamily="34" charset="0"/>
              </a:rPr>
              <a:t>резидент обязан оформить и представить в банк Справку о валютных операциях в срок, установленный Инструкцией Банка России </a:t>
            </a:r>
            <a:r>
              <a:rPr lang="ru-RU" sz="1000" b="1" i="1" dirty="0" smtClean="0">
                <a:solidFill>
                  <a:srgbClr val="000000"/>
                </a:solidFill>
                <a:cs typeface="Tahoma" pitchFamily="34" charset="0"/>
              </a:rPr>
              <a:t>от 04.06.2012 № </a:t>
            </a:r>
            <a:r>
              <a:rPr lang="ru-RU" sz="1000" b="1" i="1" dirty="0">
                <a:solidFill>
                  <a:srgbClr val="000000"/>
                </a:solidFill>
                <a:cs typeface="Tahoma" pitchFamily="34" charset="0"/>
              </a:rPr>
              <a:t>138-И </a:t>
            </a:r>
            <a:r>
              <a:rPr lang="ru-RU" sz="1050" b="1" i="1" dirty="0" smtClean="0">
                <a:solidFill>
                  <a:srgbClr val="000000"/>
                </a:solidFill>
                <a:cs typeface="Tahoma" pitchFamily="34" charset="0"/>
              </a:rPr>
              <a:t>(</a:t>
            </a:r>
            <a:r>
              <a:rPr lang="ru-RU" sz="900" b="1" i="1" dirty="0">
                <a:solidFill>
                  <a:srgbClr val="000000"/>
                </a:solidFill>
                <a:cs typeface="Tahoma" pitchFamily="34" charset="0"/>
              </a:rPr>
              <a:t>если оформлен паспорт сделки)</a:t>
            </a:r>
          </a:p>
          <a:p>
            <a:pPr lvl="0" algn="just" eaLnBrk="0" hangingPunct="0">
              <a:lnSpc>
                <a:spcPct val="85000"/>
              </a:lnSpc>
              <a:spcAft>
                <a:spcPts val="200"/>
              </a:spcAft>
              <a:defRPr/>
            </a:pPr>
            <a:r>
              <a:rPr lang="ru-RU" sz="1050" b="1" i="1" dirty="0">
                <a:solidFill>
                  <a:srgbClr val="800000"/>
                </a:solidFill>
                <a:cs typeface="Tahoma" pitchFamily="34" charset="0"/>
              </a:rPr>
              <a:t>При расчетах в иностранной валюте </a:t>
            </a:r>
            <a:r>
              <a:rPr lang="ru-RU" sz="1000" b="1" i="1" dirty="0">
                <a:solidFill>
                  <a:srgbClr val="404040"/>
                </a:solidFill>
                <a:cs typeface="Tahoma" pitchFamily="34" charset="0"/>
              </a:rPr>
              <a:t>– </a:t>
            </a:r>
            <a:r>
              <a:rPr lang="ru-RU" sz="1000" b="1" i="1" dirty="0">
                <a:solidFill>
                  <a:srgbClr val="000000"/>
                </a:solidFill>
                <a:cs typeface="Tahoma" pitchFamily="34" charset="0"/>
              </a:rPr>
              <a:t>в уполномоченном банке выручка по контракту зачисляется на транзитный валютный счет резидента; резидент обязан </a:t>
            </a:r>
            <a:r>
              <a:rPr lang="ru-RU" sz="1000" b="1" i="1" dirty="0" smtClean="0">
                <a:solidFill>
                  <a:srgbClr val="000000"/>
                </a:solidFill>
                <a:cs typeface="Tahoma" pitchFamily="34" charset="0"/>
              </a:rPr>
              <a:t>оформить </a:t>
            </a:r>
            <a:r>
              <a:rPr lang="ru-RU" sz="1000" b="1" i="1" dirty="0">
                <a:solidFill>
                  <a:srgbClr val="000000"/>
                </a:solidFill>
                <a:cs typeface="Tahoma" pitchFamily="34" charset="0"/>
              </a:rPr>
              <a:t>и представить в банк Справку о валютных операциях в срок установленный Инструкцией Банка России </a:t>
            </a:r>
            <a:r>
              <a:rPr lang="ru-RU" sz="1000" b="1" i="1" dirty="0" smtClean="0">
                <a:solidFill>
                  <a:srgbClr val="000000"/>
                </a:solidFill>
                <a:cs typeface="Tahoma" pitchFamily="34" charset="0"/>
              </a:rPr>
              <a:t>от 04.06.2012 № 138-И</a:t>
            </a:r>
            <a:endParaRPr lang="ru-RU" sz="1000" b="1" i="1" dirty="0">
              <a:solidFill>
                <a:srgbClr val="000000"/>
              </a:solidFill>
              <a:cs typeface="Tahoma" pitchFamily="34" charset="0"/>
            </a:endParaRPr>
          </a:p>
          <a:p>
            <a:pPr lvl="0" algn="just" eaLnBrk="0" hangingPunct="0">
              <a:lnSpc>
                <a:spcPct val="85000"/>
              </a:lnSpc>
              <a:spcAft>
                <a:spcPts val="200"/>
              </a:spcAft>
              <a:defRPr/>
            </a:pPr>
            <a:r>
              <a:rPr lang="ru-RU" sz="1050" b="1" i="1" dirty="0">
                <a:solidFill>
                  <a:srgbClr val="800000"/>
                </a:solidFill>
                <a:cs typeface="Tahoma" pitchFamily="34" charset="0"/>
              </a:rPr>
              <a:t>При ином способе исполнения обязательств </a:t>
            </a:r>
            <a:r>
              <a:rPr lang="ru-RU" sz="1000" b="1" i="1" dirty="0">
                <a:solidFill>
                  <a:srgbClr val="404040"/>
                </a:solidFill>
                <a:cs typeface="Tahoma" pitchFamily="34" charset="0"/>
              </a:rPr>
              <a:t>– </a:t>
            </a:r>
            <a:r>
              <a:rPr lang="ru-RU" sz="1000" b="1" i="1" dirty="0">
                <a:solidFill>
                  <a:srgbClr val="000000"/>
                </a:solidFill>
                <a:cs typeface="Tahoma" pitchFamily="34" charset="0"/>
              </a:rPr>
              <a:t>резидент обязан представить в банк подтверждающий документ и Справку о подтверждающих документах в срок, установленный Инструкцией Банка </a:t>
            </a:r>
            <a:r>
              <a:rPr lang="ru-RU" sz="1000" b="1" i="1" dirty="0" smtClean="0">
                <a:solidFill>
                  <a:srgbClr val="000000"/>
                </a:solidFill>
                <a:cs typeface="Tahoma" pitchFamily="34" charset="0"/>
              </a:rPr>
              <a:t>России от 04.06.2012 № </a:t>
            </a:r>
            <a:r>
              <a:rPr lang="ru-RU" sz="1000" b="1" i="1" dirty="0">
                <a:solidFill>
                  <a:srgbClr val="000000"/>
                </a:solidFill>
                <a:cs typeface="Tahoma" pitchFamily="34" charset="0"/>
              </a:rPr>
              <a:t>138-И </a:t>
            </a:r>
            <a:r>
              <a:rPr lang="ru-RU" sz="900" b="1" i="1" dirty="0" smtClean="0">
                <a:solidFill>
                  <a:srgbClr val="000000"/>
                </a:solidFill>
                <a:cs typeface="Tahoma" pitchFamily="34" charset="0"/>
              </a:rPr>
              <a:t>(</a:t>
            </a:r>
            <a:r>
              <a:rPr lang="ru-RU" sz="900" b="1" i="1" dirty="0">
                <a:solidFill>
                  <a:srgbClr val="000000"/>
                </a:solidFill>
                <a:cs typeface="Tahoma" pitchFamily="34" charset="0"/>
              </a:rPr>
              <a:t>если оформлен паспорт сделки)</a:t>
            </a:r>
          </a:p>
        </p:txBody>
      </p:sp>
      <p:sp>
        <p:nvSpPr>
          <p:cNvPr id="125" name="Pfeil nach rechts 70"/>
          <p:cNvSpPr/>
          <p:nvPr/>
        </p:nvSpPr>
        <p:spPr bwMode="gray">
          <a:xfrm rot="579277">
            <a:off x="1534031" y="2519464"/>
            <a:ext cx="971650" cy="195620"/>
          </a:xfrm>
          <a:prstGeom prst="rightArrow">
            <a:avLst>
              <a:gd name="adj1" fmla="val 50000"/>
              <a:gd name="adj2" fmla="val 71276"/>
            </a:avLst>
          </a:prstGeom>
          <a:gradFill>
            <a:gsLst>
              <a:gs pos="0">
                <a:srgbClr val="7DC244"/>
              </a:gs>
              <a:gs pos="100000">
                <a:srgbClr val="7DC244">
                  <a:alpha val="0"/>
                </a:srgbClr>
              </a:gs>
            </a:gsLst>
            <a:lin ang="10800000" scaled="1"/>
          </a:gradFill>
          <a:ln w="3175">
            <a:noFill/>
            <a:round/>
            <a:headEnd/>
            <a:tailEnd/>
          </a:ln>
          <a:effectLst/>
          <a:scene3d>
            <a:camera prst="perspectiveBelow" fov="4200000">
              <a:rot lat="324000" lon="0" rev="0"/>
            </a:camera>
            <a:lightRig rig="threePt" dir="t"/>
          </a:scene3d>
          <a:sp3d extrusionH="127000" prstMaterial="matte">
            <a:bevelT w="38100" h="381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7" name="Pfeil nach rechts 70"/>
          <p:cNvSpPr/>
          <p:nvPr/>
        </p:nvSpPr>
        <p:spPr bwMode="gray">
          <a:xfrm rot="10162423">
            <a:off x="909594" y="2500687"/>
            <a:ext cx="578036" cy="163876"/>
          </a:xfrm>
          <a:prstGeom prst="rightArrow">
            <a:avLst>
              <a:gd name="adj1" fmla="val 50000"/>
              <a:gd name="adj2" fmla="val 71276"/>
            </a:avLst>
          </a:prstGeom>
          <a:gradFill>
            <a:gsLst>
              <a:gs pos="0">
                <a:srgbClr val="7DC244"/>
              </a:gs>
              <a:gs pos="100000">
                <a:srgbClr val="7DC244">
                  <a:alpha val="0"/>
                </a:srgbClr>
              </a:gs>
            </a:gsLst>
            <a:lin ang="10800000" scaled="1"/>
          </a:gradFill>
          <a:ln w="3175">
            <a:noFill/>
            <a:round/>
            <a:headEnd/>
            <a:tailEnd/>
          </a:ln>
          <a:effectLst/>
          <a:scene3d>
            <a:camera prst="perspectiveBelow" fov="4200000">
              <a:rot lat="324000" lon="0" rev="0"/>
            </a:camera>
            <a:lightRig rig="threePt" dir="t"/>
          </a:scene3d>
          <a:sp3d extrusionH="127000" prstMaterial="matte">
            <a:bevelT w="38100" h="381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8" name="Скругленный прямоугольник 127"/>
          <p:cNvSpPr/>
          <p:nvPr/>
        </p:nvSpPr>
        <p:spPr bwMode="auto">
          <a:xfrm>
            <a:off x="243142" y="2798333"/>
            <a:ext cx="979269" cy="288925"/>
          </a:xfrm>
          <a:prstGeom prst="roundRect">
            <a:avLst/>
          </a:prstGeom>
          <a:solidFill>
            <a:srgbClr val="66CCFF">
              <a:alpha val="29000"/>
            </a:srgbClr>
          </a:solidFill>
          <a:ln w="12700" algn="ctr">
            <a:solidFill>
              <a:srgbClr val="C0C0C0"/>
            </a:solidFill>
            <a:miter lim="800000"/>
            <a:headEnd/>
            <a:tailEnd/>
          </a:ln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</p:spPr>
        <p:txBody>
          <a:bodyPr lIns="72000" tIns="0" rIns="0" bIns="0" anchor="ctr"/>
          <a:lstStyle/>
          <a:p>
            <a:pPr algn="ctr" eaLnBrk="0" hangingPunct="0">
              <a:defRPr/>
            </a:pPr>
            <a:r>
              <a:rPr lang="ru-RU" b="1" dirty="0" smtClean="0">
                <a:solidFill>
                  <a:schemeClr val="accent6">
                    <a:lumMod val="10000"/>
                  </a:schemeClr>
                </a:solidFill>
                <a:cs typeface="Tahoma" pitchFamily="34" charset="0"/>
              </a:rPr>
              <a:t>в рублях</a:t>
            </a:r>
            <a:endParaRPr lang="ru-RU" b="1" dirty="0">
              <a:solidFill>
                <a:schemeClr val="accent6">
                  <a:lumMod val="10000"/>
                </a:schemeClr>
              </a:solidFill>
              <a:cs typeface="Tahoma" pitchFamily="34" charset="0"/>
            </a:endParaRPr>
          </a:p>
        </p:txBody>
      </p:sp>
      <p:sp>
        <p:nvSpPr>
          <p:cNvPr id="129" name="Скругленный прямоугольник 128"/>
          <p:cNvSpPr/>
          <p:nvPr/>
        </p:nvSpPr>
        <p:spPr bwMode="auto">
          <a:xfrm>
            <a:off x="2267744" y="2807372"/>
            <a:ext cx="1418800" cy="421081"/>
          </a:xfrm>
          <a:prstGeom prst="roundRect">
            <a:avLst/>
          </a:prstGeom>
          <a:solidFill>
            <a:srgbClr val="66CCFF">
              <a:alpha val="30000"/>
            </a:srgbClr>
          </a:solidFill>
          <a:ln w="12700" algn="ctr">
            <a:solidFill>
              <a:srgbClr val="C0C0C0"/>
            </a:solidFill>
            <a:miter lim="800000"/>
            <a:headEnd/>
            <a:tailEnd/>
          </a:ln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</p:spPr>
        <p:txBody>
          <a:bodyPr lIns="72000" tIns="0" rIns="0" bIns="0" anchor="ctr"/>
          <a:lstStyle/>
          <a:p>
            <a:pPr algn="ctr" eaLnBrk="0" hangingPunct="0">
              <a:defRPr/>
            </a:pPr>
            <a:r>
              <a:rPr lang="ru-RU" b="1" dirty="0" smtClean="0">
                <a:solidFill>
                  <a:schemeClr val="accent6">
                    <a:lumMod val="10000"/>
                  </a:schemeClr>
                </a:solidFill>
                <a:cs typeface="Tahoma" pitchFamily="34" charset="0"/>
              </a:rPr>
              <a:t>в иностранной валюте</a:t>
            </a:r>
            <a:endParaRPr lang="ru-RU" b="1" dirty="0">
              <a:solidFill>
                <a:schemeClr val="accent6">
                  <a:lumMod val="10000"/>
                </a:schemeClr>
              </a:solidFill>
              <a:cs typeface="Tahoma" pitchFamily="34" charset="0"/>
            </a:endParaRPr>
          </a:p>
        </p:txBody>
      </p:sp>
      <p:sp>
        <p:nvSpPr>
          <p:cNvPr id="130" name="Скругленный прямоугольник 129"/>
          <p:cNvSpPr/>
          <p:nvPr/>
        </p:nvSpPr>
        <p:spPr bwMode="auto">
          <a:xfrm>
            <a:off x="111620" y="3189405"/>
            <a:ext cx="1908236" cy="1147595"/>
          </a:xfrm>
          <a:prstGeom prst="roundRect">
            <a:avLst/>
          </a:prstGeom>
          <a:solidFill>
            <a:srgbClr val="66CCFF">
              <a:alpha val="30000"/>
            </a:srgbClr>
          </a:solidFill>
          <a:ln w="12700" algn="ctr">
            <a:solidFill>
              <a:srgbClr val="C0C0C0"/>
            </a:solidFill>
            <a:miter lim="800000"/>
            <a:headEnd/>
            <a:tailEnd/>
          </a:ln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</p:spPr>
        <p:txBody>
          <a:bodyPr lIns="72000" tIns="0" rIns="0" bIns="0" anchor="ctr"/>
          <a:lstStyle/>
          <a:p>
            <a:pPr lvl="0" eaLnBrk="0" hangingPunct="0">
              <a:spcAft>
                <a:spcPts val="100"/>
              </a:spcAft>
              <a:defRPr/>
            </a:pPr>
            <a:r>
              <a:rPr lang="ru-RU" sz="900" b="1" dirty="0" smtClean="0">
                <a:solidFill>
                  <a:srgbClr val="99CCFF">
                    <a:lumMod val="10000"/>
                  </a:srgbClr>
                </a:solidFill>
                <a:cs typeface="Tahoma" pitchFamily="34" charset="0"/>
              </a:rPr>
              <a:t>Оплата </a:t>
            </a:r>
            <a:r>
              <a:rPr lang="ru-RU" sz="900" b="1" dirty="0">
                <a:solidFill>
                  <a:srgbClr val="99CCFF">
                    <a:lumMod val="10000"/>
                  </a:srgbClr>
                </a:solidFill>
                <a:cs typeface="Tahoma" pitchFamily="34" charset="0"/>
              </a:rPr>
              <a:t>после исполнения обязательств резидента по поставке товаров/оказанию услуг                                  </a:t>
            </a:r>
            <a:r>
              <a:rPr lang="ru-RU" sz="900" b="1" dirty="0">
                <a:solidFill>
                  <a:srgbClr val="C00000"/>
                </a:solidFill>
                <a:cs typeface="Tahoma" pitchFamily="34" charset="0"/>
              </a:rPr>
              <a:t>(Важно! Соблюдение контрактного срока получения выручки </a:t>
            </a:r>
            <a:r>
              <a:rPr lang="en-US" sz="900" b="1" dirty="0">
                <a:solidFill>
                  <a:srgbClr val="C00000"/>
                </a:solidFill>
                <a:cs typeface="Tahoma" pitchFamily="34" charset="0"/>
              </a:rPr>
              <a:t>&lt;</a:t>
            </a:r>
            <a:r>
              <a:rPr lang="ru-RU" sz="900" b="1" dirty="0">
                <a:solidFill>
                  <a:srgbClr val="C00000"/>
                </a:solidFill>
                <a:cs typeface="Tahoma" pitchFamily="34" charset="0"/>
              </a:rPr>
              <a:t>ст. 19 Закона № 173-ФЗ</a:t>
            </a:r>
            <a:r>
              <a:rPr lang="en-US" sz="900" b="1" dirty="0">
                <a:solidFill>
                  <a:srgbClr val="C00000"/>
                </a:solidFill>
                <a:cs typeface="Tahoma" pitchFamily="34" charset="0"/>
              </a:rPr>
              <a:t>&gt;</a:t>
            </a:r>
            <a:r>
              <a:rPr lang="ru-RU" sz="900" b="1" dirty="0">
                <a:solidFill>
                  <a:srgbClr val="C00000"/>
                </a:solidFill>
                <a:cs typeface="Tahoma" pitchFamily="34" charset="0"/>
              </a:rPr>
              <a:t>)</a:t>
            </a:r>
          </a:p>
        </p:txBody>
      </p:sp>
      <p:sp>
        <p:nvSpPr>
          <p:cNvPr id="131" name="Скругленный прямоугольник 130"/>
          <p:cNvSpPr/>
          <p:nvPr/>
        </p:nvSpPr>
        <p:spPr bwMode="auto">
          <a:xfrm>
            <a:off x="2271539" y="3440301"/>
            <a:ext cx="1204143" cy="896699"/>
          </a:xfrm>
          <a:prstGeom prst="roundRect">
            <a:avLst/>
          </a:prstGeom>
          <a:solidFill>
            <a:srgbClr val="66CCFF">
              <a:alpha val="30000"/>
            </a:srgbClr>
          </a:solidFill>
          <a:ln w="12700" algn="ctr">
            <a:solidFill>
              <a:srgbClr val="C0C0C0"/>
            </a:solidFill>
            <a:miter lim="800000"/>
            <a:headEnd/>
            <a:tailEnd/>
          </a:ln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</p:spPr>
        <p:txBody>
          <a:bodyPr lIns="72000" tIns="0" rIns="0" bIns="0" anchor="ctr"/>
          <a:lstStyle/>
          <a:p>
            <a:pPr lvl="0" eaLnBrk="0" hangingPunct="0">
              <a:spcAft>
                <a:spcPts val="300"/>
              </a:spcAft>
              <a:defRPr/>
            </a:pPr>
            <a:r>
              <a:rPr lang="ru-RU" sz="900" b="1" dirty="0" smtClean="0">
                <a:solidFill>
                  <a:srgbClr val="99CCFF">
                    <a:lumMod val="10000"/>
                  </a:srgbClr>
                </a:solidFill>
                <a:cs typeface="Tahoma" pitchFamily="34" charset="0"/>
              </a:rPr>
              <a:t>Авансовый </a:t>
            </a:r>
            <a:r>
              <a:rPr lang="ru-RU" sz="900" b="1" dirty="0">
                <a:solidFill>
                  <a:srgbClr val="99CCFF">
                    <a:lumMod val="10000"/>
                  </a:srgbClr>
                </a:solidFill>
                <a:cs typeface="Tahoma" pitchFamily="34" charset="0"/>
              </a:rPr>
              <a:t>платеж от нерезидента</a:t>
            </a:r>
          </a:p>
        </p:txBody>
      </p:sp>
      <p:sp>
        <p:nvSpPr>
          <p:cNvPr id="132" name="Pfeil nach rechts 70"/>
          <p:cNvSpPr/>
          <p:nvPr/>
        </p:nvSpPr>
        <p:spPr bwMode="gray">
          <a:xfrm rot="6135311">
            <a:off x="1081584" y="2772172"/>
            <a:ext cx="649866" cy="165354"/>
          </a:xfrm>
          <a:prstGeom prst="rightArrow">
            <a:avLst>
              <a:gd name="adj1" fmla="val 50000"/>
              <a:gd name="adj2" fmla="val 71276"/>
            </a:avLst>
          </a:prstGeom>
          <a:gradFill>
            <a:gsLst>
              <a:gs pos="0">
                <a:srgbClr val="7DC244"/>
              </a:gs>
              <a:gs pos="100000">
                <a:srgbClr val="7DC244">
                  <a:alpha val="0"/>
                </a:srgbClr>
              </a:gs>
            </a:gsLst>
            <a:lin ang="10800000" scaled="1"/>
          </a:gradFill>
          <a:ln w="3175">
            <a:noFill/>
            <a:round/>
            <a:headEnd/>
            <a:tailEnd/>
          </a:ln>
          <a:effectLst/>
          <a:scene3d>
            <a:camera prst="perspectiveBelow" fov="4200000">
              <a:rot lat="324000" lon="0" rev="0"/>
            </a:camera>
            <a:lightRig rig="threePt" dir="t"/>
          </a:scene3d>
          <a:sp3d extrusionH="127000" prstMaterial="matte">
            <a:bevelT w="38100" h="381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33" name="Pfeil nach rechts 70"/>
          <p:cNvSpPr/>
          <p:nvPr/>
        </p:nvSpPr>
        <p:spPr bwMode="gray">
          <a:xfrm rot="2719728">
            <a:off x="1335944" y="2895993"/>
            <a:ext cx="1091561" cy="167821"/>
          </a:xfrm>
          <a:prstGeom prst="rightArrow">
            <a:avLst>
              <a:gd name="adj1" fmla="val 50000"/>
              <a:gd name="adj2" fmla="val 71276"/>
            </a:avLst>
          </a:prstGeom>
          <a:gradFill>
            <a:gsLst>
              <a:gs pos="0">
                <a:srgbClr val="7DC244"/>
              </a:gs>
              <a:gs pos="100000">
                <a:srgbClr val="7DC244">
                  <a:alpha val="0"/>
                </a:srgbClr>
              </a:gs>
            </a:gsLst>
            <a:lin ang="10800000" scaled="1"/>
          </a:gradFill>
          <a:ln w="3175">
            <a:noFill/>
            <a:round/>
            <a:headEnd/>
            <a:tailEnd/>
          </a:ln>
          <a:effectLst/>
          <a:scene3d>
            <a:camera prst="perspectiveBelow" fov="4200000">
              <a:rot lat="324000" lon="0" rev="0"/>
            </a:camera>
            <a:lightRig rig="threePt" dir="t"/>
          </a:scene3d>
          <a:sp3d extrusionH="127000" prstMaterial="matte">
            <a:bevelT w="38100" h="381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134" name="Picture 2" descr="F:\iCA4A3HN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125" y="5886710"/>
            <a:ext cx="373118" cy="373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F:\iCACARBY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374039"/>
            <a:ext cx="489482" cy="417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03105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6718162" cy="664797"/>
          </a:xfrm>
        </p:spPr>
        <p:txBody>
          <a:bodyPr/>
          <a:lstStyle/>
          <a:p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Обслуживание  внешнеторговых  сделок</a:t>
            </a:r>
            <a:b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Экспорт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товаров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(услуг)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" name="Скругленный прямоугольник 36"/>
          <p:cNvSpPr/>
          <p:nvPr/>
        </p:nvSpPr>
        <p:spPr bwMode="auto">
          <a:xfrm>
            <a:off x="538772" y="1167937"/>
            <a:ext cx="8220965" cy="428628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12700" algn="ctr">
            <a:solidFill>
              <a:srgbClr val="C0C0C0"/>
            </a:solidFill>
            <a:miter lim="800000"/>
            <a:headEnd/>
            <a:tailEnd/>
          </a:ln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</p:spPr>
        <p:txBody>
          <a:bodyPr lIns="108000" tIns="0" rIns="72000" bIns="0" anchor="ctr"/>
          <a:lstStyle/>
          <a:p>
            <a:pPr algn="ctr" eaLnBrk="0" hangingPunct="0">
              <a:defRPr/>
            </a:pPr>
            <a:r>
              <a:rPr lang="ru-RU" sz="1400" b="1" i="1" u="sng" dirty="0" smtClean="0">
                <a:solidFill>
                  <a:schemeClr val="bg1"/>
                </a:solidFill>
              </a:rPr>
              <a:t>ЭТАП 3.</a:t>
            </a:r>
            <a:r>
              <a:rPr lang="ru-RU" sz="1400" b="1" i="1" dirty="0" smtClean="0">
                <a:solidFill>
                  <a:schemeClr val="bg1"/>
                </a:solidFill>
              </a:rPr>
              <a:t> </a:t>
            </a:r>
            <a:r>
              <a:rPr lang="ru-RU" sz="1400" b="1" i="1" dirty="0">
                <a:solidFill>
                  <a:srgbClr val="FFFFFF"/>
                </a:solidFill>
              </a:rPr>
              <a:t>Исполнение обязательств по сделке резидентом – поставка товара </a:t>
            </a:r>
            <a:endParaRPr lang="ru-RU" sz="1400" b="1" i="1" dirty="0" smtClean="0">
              <a:solidFill>
                <a:srgbClr val="FFFFFF"/>
              </a:solidFill>
            </a:endParaRPr>
          </a:p>
          <a:p>
            <a:pPr algn="ctr" eaLnBrk="0" hangingPunct="0">
              <a:defRPr/>
            </a:pPr>
            <a:r>
              <a:rPr lang="ru-RU" sz="1400" b="1" i="1" dirty="0" smtClean="0">
                <a:solidFill>
                  <a:srgbClr val="FFFFFF"/>
                </a:solidFill>
              </a:rPr>
              <a:t>(</a:t>
            </a:r>
            <a:r>
              <a:rPr lang="ru-RU" sz="1400" b="1" i="1" dirty="0">
                <a:solidFill>
                  <a:srgbClr val="FFFFFF"/>
                </a:solidFill>
              </a:rPr>
              <a:t>оказание услуги)</a:t>
            </a:r>
            <a:endParaRPr lang="ru-RU" sz="1400" b="1" i="1" dirty="0">
              <a:solidFill>
                <a:schemeClr val="bg1"/>
              </a:solidFill>
            </a:endParaRPr>
          </a:p>
        </p:txBody>
      </p:sp>
      <p:sp>
        <p:nvSpPr>
          <p:cNvPr id="38" name="Скругленный прямоугольник 37"/>
          <p:cNvSpPr/>
          <p:nvPr/>
        </p:nvSpPr>
        <p:spPr bwMode="auto">
          <a:xfrm>
            <a:off x="538772" y="1745202"/>
            <a:ext cx="2214577" cy="468000"/>
          </a:xfrm>
          <a:prstGeom prst="round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blurRad="127000" dist="38100" dir="2700000" algn="tl" rotWithShape="0">
              <a:prstClr val="black">
                <a:alpha val="40000"/>
              </a:prstClr>
            </a:outerShdw>
          </a:effectLst>
        </p:spPr>
        <p:txBody>
          <a:bodyPr lIns="36000" tIns="72000" rIns="36000" bIns="72000" anchor="ctr"/>
          <a:lstStyle/>
          <a:p>
            <a:pPr algn="ctr" eaLnBrk="0" hangingPunct="0">
              <a:lnSpc>
                <a:spcPct val="95000"/>
              </a:lnSpc>
              <a:spcAft>
                <a:spcPts val="600"/>
              </a:spcAft>
              <a:defRPr/>
            </a:pPr>
            <a:r>
              <a:rPr lang="ru-RU" sz="1400" b="1" dirty="0" smtClean="0">
                <a:solidFill>
                  <a:srgbClr val="404040"/>
                </a:solidFill>
                <a:cs typeface="Tahoma" pitchFamily="34" charset="0"/>
              </a:rPr>
              <a:t>Чем руководствоваться?</a:t>
            </a:r>
            <a:endParaRPr lang="ru-RU" sz="1400" b="1" dirty="0">
              <a:solidFill>
                <a:srgbClr val="404040"/>
              </a:solidFill>
              <a:cs typeface="Tahoma" pitchFamily="34" charset="0"/>
            </a:endParaRPr>
          </a:p>
        </p:txBody>
      </p:sp>
      <p:sp>
        <p:nvSpPr>
          <p:cNvPr id="39" name="Gleichschenkliges Dreieck 51"/>
          <p:cNvSpPr>
            <a:spLocks noChangeAspect="1"/>
          </p:cNvSpPr>
          <p:nvPr/>
        </p:nvSpPr>
        <p:spPr bwMode="gray">
          <a:xfrm rot="5400000">
            <a:off x="2959401" y="1784841"/>
            <a:ext cx="335656" cy="422826"/>
          </a:xfrm>
          <a:prstGeom prst="triangle">
            <a:avLst>
              <a:gd name="adj" fmla="val 50000"/>
            </a:avLst>
          </a:prstGeom>
          <a:solidFill>
            <a:srgbClr val="92D050"/>
          </a:solidFill>
          <a:ln w="12700">
            <a:solidFill>
              <a:srgbClr val="FFFFFF"/>
            </a:solidFill>
            <a:miter lim="800000"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0000" endA="300" endPos="55000" dir="5400000" sy="-100000" algn="bl" rotWithShape="0"/>
          </a:effectLst>
        </p:spPr>
        <p:txBody>
          <a:bodyPr lIns="72000" tIns="0" rIns="0" bIns="0" anchor="ctr" anchorCtr="0"/>
          <a:lstStyle/>
          <a:p>
            <a:pPr marL="88900" indent="-88900">
              <a:lnSpc>
                <a:spcPct val="95000"/>
              </a:lnSpc>
              <a:spcAft>
                <a:spcPts val="600"/>
              </a:spcAft>
              <a:buClr>
                <a:srgbClr val="FFFFFF">
                  <a:lumMod val="50000"/>
                </a:srgbClr>
              </a:buClr>
              <a:buSzPct val="80000"/>
              <a:tabLst>
                <a:tab pos="361950" algn="r"/>
                <a:tab pos="1076325" algn="r"/>
                <a:tab pos="1790700" algn="r"/>
                <a:tab pos="2514600" algn="r"/>
                <a:tab pos="3228975" algn="r"/>
                <a:tab pos="3943350" algn="r"/>
                <a:tab pos="4667250" algn="r"/>
                <a:tab pos="5381625" algn="r"/>
                <a:tab pos="6096000" algn="r"/>
                <a:tab pos="6819900" algn="r"/>
                <a:tab pos="7534275" algn="r"/>
              </a:tabLst>
              <a:defRPr/>
            </a:pPr>
            <a:endParaRPr lang="en-US" sz="2000" b="1" kern="0" noProof="1">
              <a:solidFill>
                <a:srgbClr val="FFFFFF"/>
              </a:solidFill>
              <a:effectLst>
                <a:innerShdw blurRad="63500" dist="635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 bwMode="auto">
          <a:xfrm>
            <a:off x="6121352" y="2586760"/>
            <a:ext cx="2670916" cy="2426416"/>
          </a:xfrm>
          <a:prstGeom prst="roundRect">
            <a:avLst>
              <a:gd name="adj" fmla="val 7365"/>
            </a:avLst>
          </a:prstGeom>
          <a:solidFill>
            <a:schemeClr val="accent1">
              <a:lumMod val="20000"/>
              <a:lumOff val="80000"/>
            </a:schemeClr>
          </a:solidFill>
          <a:ln w="12700" algn="ctr">
            <a:solidFill>
              <a:srgbClr val="C0C0C0"/>
            </a:solidFill>
            <a:miter lim="800000"/>
            <a:headEnd/>
            <a:tailEnd/>
          </a:ln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</p:spPr>
        <p:txBody>
          <a:bodyPr lIns="72000" tIns="0" rIns="36000" bIns="0" anchor="ctr"/>
          <a:lstStyle/>
          <a:p>
            <a:pPr algn="just">
              <a:spcAft>
                <a:spcPts val="200"/>
              </a:spcAft>
            </a:pPr>
            <a:r>
              <a:rPr lang="ru-RU" sz="1100" b="1" i="1" u="sng" dirty="0" smtClean="0">
                <a:solidFill>
                  <a:srgbClr val="0000CC"/>
                </a:solidFill>
              </a:rPr>
              <a:t>Подтверждающие документы </a:t>
            </a:r>
            <a:r>
              <a:rPr lang="ru-RU" sz="1000" dirty="0" smtClean="0">
                <a:solidFill>
                  <a:schemeClr val="tx1"/>
                </a:solidFill>
              </a:rPr>
              <a:t>– </a:t>
            </a:r>
            <a:r>
              <a:rPr lang="ru-RU" sz="1000" b="1" dirty="0" smtClean="0">
                <a:solidFill>
                  <a:srgbClr val="000000"/>
                </a:solidFill>
              </a:rPr>
              <a:t>это документы, связанные с проведением валютных операций по внешнеторговому контракту и подтверждающие факт:</a:t>
            </a:r>
            <a:endParaRPr lang="en-US" sz="1000" b="1" dirty="0" smtClean="0">
              <a:solidFill>
                <a:srgbClr val="000000"/>
              </a:solidFill>
            </a:endParaRPr>
          </a:p>
          <a:p>
            <a:pPr marL="85725" indent="-85725" algn="just">
              <a:spcAft>
                <a:spcPts val="300"/>
              </a:spcAft>
              <a:buFont typeface="Wingdings" pitchFamily="2" charset="2"/>
              <a:buChar char="§"/>
            </a:pPr>
            <a:r>
              <a:rPr lang="ru-RU" sz="1000" b="1" i="1" dirty="0" smtClean="0">
                <a:solidFill>
                  <a:srgbClr val="000000"/>
                </a:solidFill>
              </a:rPr>
              <a:t>вывоза товаров с территории РФ</a:t>
            </a:r>
          </a:p>
          <a:p>
            <a:pPr marL="85725" indent="-85725" algn="just">
              <a:spcAft>
                <a:spcPts val="300"/>
              </a:spcAft>
              <a:buFont typeface="Wingdings" pitchFamily="2" charset="2"/>
              <a:buChar char="§"/>
            </a:pPr>
            <a:r>
              <a:rPr lang="ru-RU" sz="1000" b="1" i="1" dirty="0" smtClean="0">
                <a:solidFill>
                  <a:srgbClr val="000000"/>
                </a:solidFill>
              </a:rPr>
              <a:t>отгрузки вывозимого с территории РФ товара либо передачи указанного товара вне территории РФ</a:t>
            </a:r>
          </a:p>
          <a:p>
            <a:pPr marL="85725" indent="-85725" algn="just">
              <a:spcAft>
                <a:spcPts val="300"/>
              </a:spcAft>
              <a:buFont typeface="Wingdings" pitchFamily="2" charset="2"/>
              <a:buChar char="§"/>
            </a:pPr>
            <a:r>
              <a:rPr lang="ru-RU" sz="1000" b="1" i="1" dirty="0" smtClean="0">
                <a:solidFill>
                  <a:srgbClr val="000000"/>
                </a:solidFill>
              </a:rPr>
              <a:t>выполнения работ, оказания услуг, передачи информации и результатов интеллектуальной деятельности, в том числе исключительных прав на них</a:t>
            </a:r>
            <a:endParaRPr lang="ru-RU" sz="1000" b="1" i="1" dirty="0">
              <a:solidFill>
                <a:srgbClr val="000000"/>
              </a:solidFill>
            </a:endParaRPr>
          </a:p>
        </p:txBody>
      </p:sp>
      <p:sp>
        <p:nvSpPr>
          <p:cNvPr id="41" name="Gleichschenkliges Dreieck 51"/>
          <p:cNvSpPr>
            <a:spLocks noChangeAspect="1"/>
          </p:cNvSpPr>
          <p:nvPr/>
        </p:nvSpPr>
        <p:spPr bwMode="gray">
          <a:xfrm rot="10800000">
            <a:off x="7229319" y="2373133"/>
            <a:ext cx="454981" cy="195953"/>
          </a:xfrm>
          <a:prstGeom prst="triangle">
            <a:avLst>
              <a:gd name="adj" fmla="val 50000"/>
            </a:avLst>
          </a:prstGeom>
          <a:solidFill>
            <a:srgbClr val="92D050"/>
          </a:solidFill>
          <a:ln w="12700">
            <a:solidFill>
              <a:srgbClr val="FFFFFF"/>
            </a:solidFill>
            <a:miter lim="800000"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0000" endA="300" endPos="55000" dir="5400000" sy="-100000" algn="bl" rotWithShape="0"/>
          </a:effectLst>
        </p:spPr>
        <p:txBody>
          <a:bodyPr lIns="72000" tIns="0" rIns="0" bIns="0" anchor="ctr" anchorCtr="0"/>
          <a:lstStyle/>
          <a:p>
            <a:pPr marL="88900" indent="-88900">
              <a:lnSpc>
                <a:spcPct val="95000"/>
              </a:lnSpc>
              <a:spcAft>
                <a:spcPts val="600"/>
              </a:spcAft>
              <a:buClr>
                <a:srgbClr val="FFFFFF">
                  <a:lumMod val="50000"/>
                </a:srgbClr>
              </a:buClr>
              <a:buSzPct val="80000"/>
              <a:tabLst>
                <a:tab pos="361950" algn="r"/>
                <a:tab pos="1076325" algn="r"/>
                <a:tab pos="1790700" algn="r"/>
                <a:tab pos="2514600" algn="r"/>
                <a:tab pos="3228975" algn="r"/>
                <a:tab pos="3943350" algn="r"/>
                <a:tab pos="4667250" algn="r"/>
                <a:tab pos="5381625" algn="r"/>
                <a:tab pos="6096000" algn="r"/>
                <a:tab pos="6819900" algn="r"/>
                <a:tab pos="7534275" algn="r"/>
              </a:tabLst>
              <a:defRPr/>
            </a:pPr>
            <a:endParaRPr lang="en-US" sz="2000" b="1" kern="0" noProof="1">
              <a:solidFill>
                <a:srgbClr val="FFFFFF"/>
              </a:solidFill>
              <a:effectLst>
                <a:innerShdw blurRad="63500" dist="635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cxnSp>
        <p:nvCxnSpPr>
          <p:cNvPr id="42" name="Прямая соединительная линия 41"/>
          <p:cNvCxnSpPr/>
          <p:nvPr/>
        </p:nvCxnSpPr>
        <p:spPr bwMode="auto">
          <a:xfrm>
            <a:off x="434023" y="5085184"/>
            <a:ext cx="8358246" cy="1588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1">
                <a:lumMod val="75000"/>
              </a:schemeClr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43" name="TextBox 42"/>
          <p:cNvSpPr txBox="1"/>
          <p:nvPr/>
        </p:nvSpPr>
        <p:spPr>
          <a:xfrm>
            <a:off x="434023" y="5086772"/>
            <a:ext cx="8429684" cy="8856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lnSpc>
                <a:spcPct val="95000"/>
              </a:lnSpc>
              <a:spcAft>
                <a:spcPts val="600"/>
              </a:spcAft>
              <a:defRPr/>
            </a:pPr>
            <a:r>
              <a:rPr lang="ru-RU" sz="1400" b="1" u="sng" dirty="0" smtClean="0">
                <a:solidFill>
                  <a:srgbClr val="0000CC"/>
                </a:solidFill>
                <a:cs typeface="Tahoma" pitchFamily="34" charset="0"/>
              </a:rPr>
              <a:t>Валютный контроль на данном этапе сделки:</a:t>
            </a:r>
          </a:p>
          <a:p>
            <a:pPr eaLnBrk="0" hangingPunct="0">
              <a:lnSpc>
                <a:spcPct val="95000"/>
              </a:lnSpc>
              <a:spcAft>
                <a:spcPts val="600"/>
              </a:spcAft>
              <a:defRPr/>
            </a:pPr>
            <a:r>
              <a:rPr lang="ru-RU" sz="1200" b="1" i="1" dirty="0" smtClean="0">
                <a:solidFill>
                  <a:srgbClr val="000000"/>
                </a:solidFill>
                <a:cs typeface="Tahoma" pitchFamily="34" charset="0"/>
              </a:rPr>
              <a:t>Резидент обязан представить в банк подтверждающий документ и Справку о подтверждающих документах </a:t>
            </a:r>
            <a:r>
              <a:rPr lang="ru-RU" sz="1200" b="1" i="1" u="sng" dirty="0" smtClean="0">
                <a:solidFill>
                  <a:srgbClr val="000000"/>
                </a:solidFill>
                <a:cs typeface="Tahoma" pitchFamily="34" charset="0"/>
              </a:rPr>
              <a:t>в срок</a:t>
            </a:r>
            <a:r>
              <a:rPr lang="ru-RU" sz="1200" b="1" i="1" dirty="0" smtClean="0">
                <a:solidFill>
                  <a:srgbClr val="000000"/>
                </a:solidFill>
                <a:cs typeface="Tahoma" pitchFamily="34" charset="0"/>
              </a:rPr>
              <a:t>, установленный Инструкцией Банка России </a:t>
            </a:r>
            <a:r>
              <a:rPr lang="ru-RU" b="1" i="1" dirty="0" smtClean="0">
                <a:solidFill>
                  <a:srgbClr val="000000"/>
                </a:solidFill>
                <a:cs typeface="Tahoma" pitchFamily="34" charset="0"/>
              </a:rPr>
              <a:t>от 04.06.2012 № </a:t>
            </a:r>
            <a:r>
              <a:rPr lang="ru-RU" sz="1200" b="1" i="1" dirty="0" smtClean="0">
                <a:solidFill>
                  <a:srgbClr val="000000"/>
                </a:solidFill>
                <a:cs typeface="Tahoma" pitchFamily="34" charset="0"/>
              </a:rPr>
              <a:t>138-И </a:t>
            </a:r>
            <a:r>
              <a:rPr lang="ru-RU" sz="1100" i="1" dirty="0" smtClean="0">
                <a:solidFill>
                  <a:srgbClr val="000000"/>
                </a:solidFill>
                <a:cs typeface="Tahoma" pitchFamily="34" charset="0"/>
              </a:rPr>
              <a:t>(</a:t>
            </a:r>
            <a:r>
              <a:rPr lang="ru-RU" sz="1100" i="1" dirty="0">
                <a:solidFill>
                  <a:srgbClr val="000000"/>
                </a:solidFill>
                <a:cs typeface="Tahoma" pitchFamily="34" charset="0"/>
              </a:rPr>
              <a:t>если оформлен паспорт сделки</a:t>
            </a:r>
            <a:r>
              <a:rPr lang="ru-RU" sz="1100" i="1" dirty="0" smtClean="0">
                <a:solidFill>
                  <a:srgbClr val="000000"/>
                </a:solidFill>
                <a:cs typeface="Tahoma" pitchFamily="34" charset="0"/>
              </a:rPr>
              <a:t>)</a:t>
            </a:r>
            <a:endParaRPr lang="ru-RU" sz="1200" b="1" i="1" dirty="0" smtClean="0">
              <a:solidFill>
                <a:srgbClr val="000000"/>
              </a:solidFill>
              <a:cs typeface="Tahoma" pitchFamily="34" charset="0"/>
            </a:endParaRPr>
          </a:p>
        </p:txBody>
      </p:sp>
      <p:sp>
        <p:nvSpPr>
          <p:cNvPr id="44" name="Скругленный прямоугольник 43"/>
          <p:cNvSpPr/>
          <p:nvPr/>
        </p:nvSpPr>
        <p:spPr bwMode="auto">
          <a:xfrm>
            <a:off x="3468736" y="1693450"/>
            <a:ext cx="5286412" cy="571504"/>
          </a:xfrm>
          <a:prstGeom prst="roundRect">
            <a:avLst>
              <a:gd name="adj" fmla="val 11706"/>
            </a:avLst>
          </a:prstGeom>
          <a:solidFill>
            <a:schemeClr val="accent5">
              <a:lumMod val="40000"/>
              <a:lumOff val="60000"/>
            </a:schemeClr>
          </a:solidFill>
          <a:ln w="12700" algn="ctr">
            <a:solidFill>
              <a:srgbClr val="C0C0C0"/>
            </a:solidFill>
            <a:miter lim="800000"/>
            <a:headEnd/>
            <a:tailEnd/>
          </a:ln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</p:spPr>
        <p:txBody>
          <a:bodyPr lIns="72000" tIns="0" rIns="72000" bIns="0" anchor="ctr"/>
          <a:lstStyle/>
          <a:p>
            <a:pPr algn="just">
              <a:spcAft>
                <a:spcPts val="600"/>
              </a:spcAft>
            </a:pPr>
            <a:r>
              <a:rPr lang="ru-RU" b="1" dirty="0" smtClean="0">
                <a:solidFill>
                  <a:schemeClr val="tx1"/>
                </a:solidFill>
              </a:rPr>
              <a:t>Инструкция Банка России от 04.06.2012 № 138-И</a:t>
            </a:r>
            <a:endParaRPr lang="ru-RU" dirty="0" smtClean="0">
              <a:solidFill>
                <a:schemeClr val="tx1"/>
              </a:solidFill>
            </a:endParaRPr>
          </a:p>
          <a:p>
            <a:pPr algn="just">
              <a:spcAft>
                <a:spcPts val="600"/>
              </a:spcAft>
            </a:pPr>
            <a:r>
              <a:rPr lang="ru-RU" b="1" dirty="0" smtClean="0">
                <a:solidFill>
                  <a:schemeClr val="tx1"/>
                </a:solidFill>
              </a:rPr>
              <a:t>Письмо Банка России от 11.09.1997 № 518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5" name="Скругленный прямоугольник 44"/>
          <p:cNvSpPr/>
          <p:nvPr/>
        </p:nvSpPr>
        <p:spPr bwMode="auto">
          <a:xfrm>
            <a:off x="503139" y="2373133"/>
            <a:ext cx="4074715" cy="28575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" algn="ctr">
            <a:solidFill>
              <a:srgbClr val="C0C0C0"/>
            </a:solidFill>
            <a:miter lim="800000"/>
            <a:headEnd/>
            <a:tailEnd/>
          </a:ln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</p:spPr>
        <p:txBody>
          <a:bodyPr lIns="72000" tIns="0" rIns="36000" bIns="0" anchor="ctr"/>
          <a:lstStyle/>
          <a:p>
            <a:pPr algn="ctr" eaLnBrk="0" hangingPunct="0">
              <a:lnSpc>
                <a:spcPct val="95000"/>
              </a:lnSpc>
              <a:spcAft>
                <a:spcPts val="600"/>
              </a:spcAft>
              <a:defRPr/>
            </a:pPr>
            <a:r>
              <a:rPr lang="ru-RU" sz="1200" b="1" dirty="0" smtClean="0">
                <a:solidFill>
                  <a:srgbClr val="000000"/>
                </a:solidFill>
              </a:rPr>
              <a:t>Вид подтверждающего документа</a:t>
            </a:r>
          </a:p>
        </p:txBody>
      </p:sp>
      <p:graphicFrame>
        <p:nvGraphicFramePr>
          <p:cNvPr id="46" name="Group 5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07290649"/>
              </p:ext>
            </p:extLst>
          </p:nvPr>
        </p:nvGraphicFramePr>
        <p:xfrm>
          <a:off x="515248" y="2934440"/>
          <a:ext cx="4060835" cy="2078736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2183968"/>
                <a:gridCol w="1876867"/>
              </a:tblGrid>
              <a:tr h="2375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Для товаров</a:t>
                      </a:r>
                      <a:endParaRPr kumimoji="0" lang="ru-RU" sz="11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Для услуг</a:t>
                      </a:r>
                      <a:endParaRPr kumimoji="0" lang="ru-RU" sz="11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691286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1. </a:t>
                      </a:r>
                      <a:r>
                        <a:rPr kumimoji="0" lang="ru-RU" sz="9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Декларация на товары </a:t>
                      </a:r>
                      <a:r>
                        <a:rPr kumimoji="0" lang="ru-RU" sz="9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– для всех стран, кроме </a:t>
                      </a:r>
                      <a:r>
                        <a:rPr kumimoji="0" lang="ru-RU" sz="9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стран, входящих в Таможенный союз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9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2. Для </a:t>
                      </a:r>
                      <a:r>
                        <a:rPr kumimoji="0" lang="ru-RU" sz="9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стран, входящих в Таможенный союз </a:t>
                      </a:r>
                      <a:r>
                        <a:rPr kumimoji="0" lang="ru-RU" sz="9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– </a:t>
                      </a:r>
                      <a:r>
                        <a:rPr kumimoji="0" lang="ru-RU" sz="9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товаросопроводительные документы, подтверждающие передачу товара нерезидентом резиденту: </a:t>
                      </a:r>
                      <a:r>
                        <a:rPr kumimoji="0" lang="ru-RU" sz="9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товарно-транспортная накладная, авианакладная, железнодорожная накладная и др.</a:t>
                      </a: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108000" marR="108000" horzOverflow="overflow"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9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Документ, подтверждающий факт оказания услуги нерезидентом: </a:t>
                      </a:r>
                      <a:r>
                        <a:rPr kumimoji="0" lang="ru-RU" sz="9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акт об оказании услуг, счет-фактура и др.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900" b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9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         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9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Рекомендуемый перечень                    подтверждающих документов приведен в  Письме Банка России № 518 от 11.09.1997</a:t>
                      </a:r>
                      <a:endParaRPr kumimoji="0" lang="ru-RU" sz="9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72000" marR="72000" horzOverflow="overflow">
                    <a:lnL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7" name="Gleichschenkliges Dreieck 51"/>
          <p:cNvSpPr>
            <a:spLocks noChangeAspect="1"/>
          </p:cNvSpPr>
          <p:nvPr/>
        </p:nvSpPr>
        <p:spPr bwMode="gray">
          <a:xfrm rot="10800000">
            <a:off x="2507730" y="2741481"/>
            <a:ext cx="335656" cy="108423"/>
          </a:xfrm>
          <a:prstGeom prst="triangle">
            <a:avLst>
              <a:gd name="adj" fmla="val 50000"/>
            </a:avLst>
          </a:prstGeom>
          <a:solidFill>
            <a:srgbClr val="92D050"/>
          </a:solidFill>
          <a:ln w="12700">
            <a:solidFill>
              <a:srgbClr val="FFFFFF"/>
            </a:solidFill>
            <a:miter lim="800000"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0000" endA="300" endPos="55000" dir="5400000" sy="-100000" algn="bl" rotWithShape="0"/>
          </a:effectLst>
        </p:spPr>
        <p:txBody>
          <a:bodyPr lIns="72000" tIns="0" rIns="0" bIns="0" anchor="ctr" anchorCtr="0"/>
          <a:lstStyle/>
          <a:p>
            <a:pPr marL="88900" indent="-88900">
              <a:lnSpc>
                <a:spcPct val="95000"/>
              </a:lnSpc>
              <a:spcAft>
                <a:spcPts val="600"/>
              </a:spcAft>
              <a:buClr>
                <a:srgbClr val="FFFFFF">
                  <a:lumMod val="50000"/>
                </a:srgbClr>
              </a:buClr>
              <a:buSzPct val="80000"/>
              <a:tabLst>
                <a:tab pos="361950" algn="r"/>
                <a:tab pos="1076325" algn="r"/>
                <a:tab pos="1790700" algn="r"/>
                <a:tab pos="2514600" algn="r"/>
                <a:tab pos="3228975" algn="r"/>
                <a:tab pos="3943350" algn="r"/>
                <a:tab pos="4667250" algn="r"/>
                <a:tab pos="5381625" algn="r"/>
                <a:tab pos="6096000" algn="r"/>
                <a:tab pos="6819900" algn="r"/>
                <a:tab pos="7534275" algn="r"/>
              </a:tabLst>
              <a:defRPr/>
            </a:pPr>
            <a:endParaRPr lang="en-US" sz="2000" b="1" kern="0" noProof="1">
              <a:solidFill>
                <a:srgbClr val="FFFFFF"/>
              </a:solidFill>
              <a:effectLst>
                <a:innerShdw blurRad="63500" dist="635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48" name="Скругленный прямоугольник 47"/>
          <p:cNvSpPr/>
          <p:nvPr/>
        </p:nvSpPr>
        <p:spPr bwMode="auto">
          <a:xfrm>
            <a:off x="610211" y="6000768"/>
            <a:ext cx="8253496" cy="524576"/>
          </a:xfrm>
          <a:prstGeom prst="round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C00000"/>
            </a:solidFill>
            <a:miter lim="800000"/>
            <a:headEnd/>
            <a:tailEnd/>
          </a:ln>
          <a:effectLst>
            <a:outerShdw blurRad="127000" dist="38100" dir="2700000" algn="tl" rotWithShape="0">
              <a:prstClr val="black">
                <a:alpha val="40000"/>
              </a:prstClr>
            </a:outerShdw>
          </a:effectLst>
        </p:spPr>
        <p:txBody>
          <a:bodyPr lIns="108000" tIns="72000" rIns="72000" bIns="72000" anchor="ctr"/>
          <a:lstStyle/>
          <a:p>
            <a:pPr>
              <a:lnSpc>
                <a:spcPct val="95000"/>
              </a:lnSpc>
            </a:pPr>
            <a:r>
              <a:rPr lang="ru-RU" sz="1200" b="1" i="1" dirty="0" smtClean="0">
                <a:solidFill>
                  <a:srgbClr val="000000"/>
                </a:solidFill>
              </a:rPr>
              <a:t>По заявлению Клиента банк может составить Справку о подтверждающих документах за Клиента </a:t>
            </a:r>
            <a:r>
              <a:rPr lang="ru-RU" sz="1100" i="1" dirty="0" smtClean="0">
                <a:solidFill>
                  <a:srgbClr val="000000"/>
                </a:solidFill>
              </a:rPr>
              <a:t>(при наличии представленного Клиентом в банк подтверждающего документа)</a:t>
            </a:r>
            <a:endParaRPr lang="ru-RU" sz="1100" i="1" dirty="0">
              <a:solidFill>
                <a:srgbClr val="000000"/>
              </a:solidFill>
            </a:endParaRPr>
          </a:p>
        </p:txBody>
      </p:sp>
      <p:pic>
        <p:nvPicPr>
          <p:cNvPr id="49" name="Picture 2" descr="F:\iCA4A3HN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125" y="5991709"/>
            <a:ext cx="373118" cy="373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Загнутый угол 51"/>
          <p:cNvSpPr/>
          <p:nvPr/>
        </p:nvSpPr>
        <p:spPr bwMode="auto">
          <a:xfrm rot="21269347">
            <a:off x="4879525" y="2785952"/>
            <a:ext cx="997947" cy="1491468"/>
          </a:xfrm>
          <a:prstGeom prst="foldedCorner">
            <a:avLst/>
          </a:prstGeom>
          <a:noFill/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50800" dist="38100" dir="13500000" algn="br" rotWithShape="0">
              <a:prstClr val="black">
                <a:alpha val="40000"/>
              </a:prstClr>
            </a:outerShdw>
          </a:effectLst>
          <a:extLst/>
        </p:spPr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900" b="1" dirty="0">
              <a:solidFill>
                <a:schemeClr val="tx1"/>
              </a:solidFill>
              <a:latin typeface="Arial Narrow" pitchFamily="34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  <a:t>Подтверждающий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000" b="1" dirty="0" smtClean="0">
                <a:solidFill>
                  <a:schemeClr val="tx1"/>
                </a:solidFill>
                <a:latin typeface="Arial Narrow" pitchFamily="34" charset="0"/>
              </a:rPr>
              <a:t>документ</a:t>
            </a: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pic>
        <p:nvPicPr>
          <p:cNvPr id="53" name="Picture 2" descr="F:\iCAVZ126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2832" y="3799968"/>
            <a:ext cx="386532" cy="310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3" descr="F:\iCA10YR1U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75838">
            <a:off x="5315236" y="3793090"/>
            <a:ext cx="447519" cy="268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446312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2983" y="137494"/>
            <a:ext cx="6646154" cy="830997"/>
          </a:xfrm>
        </p:spPr>
        <p:txBody>
          <a:bodyPr/>
          <a:lstStyle/>
          <a:p>
            <a:r>
              <a:rPr lang="ru-RU" dirty="0"/>
              <a:t>Статистическая форма учета </a:t>
            </a:r>
            <a:br>
              <a:rPr lang="ru-RU" dirty="0"/>
            </a:br>
            <a:r>
              <a:rPr lang="ru-RU" dirty="0"/>
              <a:t>перемещения товаров (Изменения с 18.12.15)</a:t>
            </a:r>
            <a:br>
              <a:rPr lang="ru-RU" dirty="0"/>
            </a:b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42D87-AE62-47D4-B99A-AC4B51CE1CB9}" type="slidenum">
              <a:rPr lang="ru-RU" smtClean="0">
                <a:solidFill>
                  <a:srgbClr val="FFFFFF"/>
                </a:solidFill>
              </a:rPr>
              <a:pPr/>
              <a:t>9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7" y="1040810"/>
            <a:ext cx="864096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ru-RU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18 декабря 2015 г. </a:t>
            </a:r>
            <a:r>
              <a:rPr lang="ru-RU" sz="1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вступило в силу Постановление Правительства РФ </a:t>
            </a:r>
            <a: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</a:t>
            </a:r>
            <a:r>
              <a:rPr lang="ru-RU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07.12.2015  </a:t>
            </a:r>
            <a:r>
              <a:rPr lang="en-US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</a:t>
            </a:r>
            <a:r>
              <a:rPr lang="en-US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1329</a:t>
            </a:r>
            <a:r>
              <a:rPr lang="ru-RU" sz="1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"</a:t>
            </a:r>
            <a:r>
              <a:rPr lang="ru-RU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 организации ведения статистики взаимной торговли Российской Федерации с государствами - членами Евразийского экономического союза</a:t>
            </a:r>
            <a:r>
              <a:rPr lang="ru-RU" sz="1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</a:t>
            </a:r>
            <a:endParaRPr lang="ru-RU" sz="14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773902"/>
            <a:ext cx="7920879" cy="718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23528" y="2492896"/>
            <a:ext cx="864096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 дня вступления 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силу Постановления № 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1329 </a:t>
            </a:r>
            <a:r>
              <a:rPr lang="ru-RU" b="1" u="sng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утрачивает силу 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Постановление Правительства от 29.01.2011 г. № 40 "Об организации ведения статистики взаимной торговли Российской Федерации с государствами - членами Таможенного союза в рамках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ЕврАзЭС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</a:pPr>
            <a:endParaRPr lang="ru-RU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Изменяются форма документа и сроки 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предоставления Статистической формы учета перемещения товаров 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(далее-</a:t>
            </a:r>
            <a:r>
              <a:rPr lang="ru-RU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Статформа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– </a:t>
            </a: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позднее 8 рабочего дня месяца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следующего за месяцем, </a:t>
            </a:r>
            <a:r>
              <a:rPr lang="ru-RU" u="sng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котором произведены отгрузка товаров со склада или получение товаров на склад.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</a:pPr>
            <a:endParaRPr lang="ru-RU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ru-RU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Таможенные </a:t>
            </a:r>
            <a:r>
              <a:rPr lang="ru-RU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органы 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осуществляют контроль </a:t>
            </a:r>
            <a:r>
              <a:rPr lang="ru-RU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своевременностью 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представления </a:t>
            </a:r>
            <a:r>
              <a:rPr lang="ru-RU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Статформ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достоверностью 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содержащихся в них сведений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Предусмотрен новый порядок и сроки предоставления новой </a:t>
            </a:r>
            <a:r>
              <a:rPr lang="ru-RU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Статформы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в случае обнаружения Таможенными органами недостоверных сведений в представленной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статформе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ru-RU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течение </a:t>
            </a:r>
            <a:r>
              <a:rPr lang="ru-RU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</a:t>
            </a: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рабочих дней 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 дня обнаружения уведомляют 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заявителя  </a:t>
            </a:r>
          </a:p>
          <a:p>
            <a:pPr marL="171450" indent="-17145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заявитель </a:t>
            </a: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позднее 10 рабочих дней 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 дня получения такого уведомления от Таможенного органа предоставляет новую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татформу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заявление об аннулировании (в произвольной форме на имя начальника таможенного органа) с указанием в нем системного номера аннулируемой </a:t>
            </a:r>
            <a:r>
              <a:rPr lang="ru-RU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Статформы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перечень вносимых изменений, обоснование для внесения изменений и необходимые пояснения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ru-RU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Непредставление </a:t>
            </a:r>
            <a:r>
              <a:rPr lang="ru-RU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или несвоевременное представление 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таможенный орган </a:t>
            </a:r>
            <a:r>
              <a:rPr lang="ru-RU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Статформы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либо представление </a:t>
            </a:r>
            <a:r>
              <a:rPr lang="ru-RU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Статформы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содержащей недостоверные сведения, </a:t>
            </a:r>
            <a:r>
              <a:rPr lang="ru-RU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влечет за собой ответственность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предусмотренную </a:t>
            </a:r>
            <a:r>
              <a:rPr lang="ru-RU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законодательством Российской Федерации об административных правонарушениях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107503" y="1773901"/>
            <a:ext cx="792089" cy="718995"/>
          </a:xfrm>
          <a:prstGeom prst="ellipse">
            <a:avLst/>
          </a:prstGeom>
          <a:blipFill rotWithShape="0">
            <a:blip r:embed="rId3"/>
            <a:stretch>
              <a:fillRect/>
            </a:stretch>
          </a:blipFill>
          <a:ln w="9525" cap="flat" cmpd="sng" algn="ctr">
            <a:solidFill>
              <a:srgbClr val="7DC244">
                <a:hueOff val="0"/>
                <a:satOff val="0"/>
                <a:lumOff val="0"/>
                <a:alphaOff val="0"/>
                <a:shade val="95000"/>
                <a:satMod val="105000"/>
              </a:srgbClr>
            </a:solidFill>
            <a:prstDash val="solid"/>
          </a:ln>
          <a:effectLst/>
        </p:spPr>
      </p:sp>
    </p:spTree>
    <p:extLst>
      <p:ext uri="{BB962C8B-B14F-4D97-AF65-F5344CB8AC3E}">
        <p14:creationId xmlns:p14="http://schemas.microsoft.com/office/powerpoint/2010/main" val="343920795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1_inner1">
  <a:themeElements>
    <a:clrScheme name="Сбербанк">
      <a:dk1>
        <a:srgbClr val="333333"/>
      </a:dk1>
      <a:lt1>
        <a:srgbClr val="FFFFFF"/>
      </a:lt1>
      <a:dk2>
        <a:srgbClr val="FFFFFF"/>
      </a:dk2>
      <a:lt2>
        <a:srgbClr val="00703C"/>
      </a:lt2>
      <a:accent1>
        <a:srgbClr val="FFC100"/>
      </a:accent1>
      <a:accent2>
        <a:srgbClr val="FA8300"/>
      </a:accent2>
      <a:accent3>
        <a:srgbClr val="439639"/>
      </a:accent3>
      <a:accent4>
        <a:srgbClr val="7DC244"/>
      </a:accent4>
      <a:accent5>
        <a:srgbClr val="B3D88C"/>
      </a:accent5>
      <a:accent6>
        <a:srgbClr val="D6E03E"/>
      </a:accent6>
      <a:hlink>
        <a:srgbClr val="3181B7"/>
      </a:hlink>
      <a:folHlink>
        <a:srgbClr val="666666"/>
      </a:folHlink>
    </a:clrScheme>
    <a:fontScheme name="Другая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  <a:extLst/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2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entury Gothic" pitchFamily="34" charset="0"/>
          </a:defRPr>
        </a:defPPr>
      </a:lstStyle>
    </a:lnDef>
    <a:txDef>
      <a:spPr>
        <a:noFill/>
      </a:spPr>
      <a:bodyPr wrap="none" lIns="0" tIns="0" rIns="0" bIns="0" rtlCol="0">
        <a:spAutoFit/>
      </a:bodyPr>
      <a:lstStyle>
        <a:defPPr>
          <a:defRPr sz="2000" dirty="0" smtClean="0"/>
        </a:defPPr>
      </a:lstStyle>
    </a:txDef>
  </a:objectDefaults>
  <a:extraClrSchemeLst>
    <a:extraClrScheme>
      <a:clrScheme name="1_Раздел 1 1">
        <a:dk1>
          <a:srgbClr val="333333"/>
        </a:dk1>
        <a:lt1>
          <a:srgbClr val="FFFFFF"/>
        </a:lt1>
        <a:dk2>
          <a:srgbClr val="FFFFFF"/>
        </a:dk2>
        <a:lt2>
          <a:srgbClr val="009900"/>
        </a:lt2>
        <a:accent1>
          <a:srgbClr val="FFC100"/>
        </a:accent1>
        <a:accent2>
          <a:srgbClr val="FF6C01"/>
        </a:accent2>
        <a:accent3>
          <a:srgbClr val="FFFFFF"/>
        </a:accent3>
        <a:accent4>
          <a:srgbClr val="2A2A2A"/>
        </a:accent4>
        <a:accent5>
          <a:srgbClr val="FFDDAA"/>
        </a:accent5>
        <a:accent6>
          <a:srgbClr val="E76101"/>
        </a:accent6>
        <a:hlink>
          <a:srgbClr val="3181B7"/>
        </a:hlink>
        <a:folHlink>
          <a:srgbClr val="6666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32143</TotalTime>
  <Words>2416</Words>
  <Application>Microsoft Office PowerPoint</Application>
  <PresentationFormat>Экран (4:3)</PresentationFormat>
  <Paragraphs>226</Paragraphs>
  <Slides>15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7" baseType="lpstr">
      <vt:lpstr>d1_inner1</vt:lpstr>
      <vt:lpstr>Фотография Photo Editor</vt:lpstr>
      <vt:lpstr>Презентация PowerPoint</vt:lpstr>
      <vt:lpstr>Валютное регулирование и валютный контроль в Российской Федерации</vt:lpstr>
      <vt:lpstr>Документы валютного контроля, установленные Банком России</vt:lpstr>
      <vt:lpstr>Документы, связанные с проведением валютных операций. Подтверждающие документы</vt:lpstr>
      <vt:lpstr>Требования к оформлению документов, связанных с проведением валютных операций и подтверждающих документов</vt:lpstr>
      <vt:lpstr>Обслуживание  внешнеторговых  сделок Экспорт  товаров (услуг)</vt:lpstr>
      <vt:lpstr>Обслуживание  внешнеторговых  сделок Экспорт  товаров (услуг)</vt:lpstr>
      <vt:lpstr>Обслуживание  внешнеторговых  сделок Экспорт  товаров (услуг)</vt:lpstr>
      <vt:lpstr>Статистическая форма учета  перемещения товаров (Изменения с 18.12.15) </vt:lpstr>
      <vt:lpstr>Нарушения резидентами валютного законодательства</vt:lpstr>
      <vt:lpstr>Ответственность резидентов за нарушения в области валютного законодательства</vt:lpstr>
      <vt:lpstr>Ответственность резидентов за нарушения в области валютного законодательства</vt:lpstr>
      <vt:lpstr>Ответственность резидентов за нарушения в области валютного законодательства</vt:lpstr>
      <vt:lpstr>Административная ответственность</vt:lpstr>
      <vt:lpstr>Обслуживание  ВЭД  и валютный контроль</vt:lpstr>
    </vt:vector>
  </TitlesOfParts>
  <Company>Test Tester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ДОКЛАДА  ИЛИ ПРЕЗЕНТАЦИИ</dc:title>
  <dc:creator>Test Tester</dc:creator>
  <cp:lastModifiedBy>Четверикова Оксана Александровна</cp:lastModifiedBy>
  <cp:revision>3007</cp:revision>
  <cp:lastPrinted>2016-01-22T10:24:39Z</cp:lastPrinted>
  <dcterms:created xsi:type="dcterms:W3CDTF">2009-12-17T07:12:41Z</dcterms:created>
  <dcterms:modified xsi:type="dcterms:W3CDTF">2017-02-07T11:56:30Z</dcterms:modified>
</cp:coreProperties>
</file>